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37" r:id="rId25"/>
    <p:sldId id="319" r:id="rId26"/>
    <p:sldId id="320" r:id="rId27"/>
    <p:sldId id="324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 autoAdjust="0"/>
    <p:restoredTop sz="99476" autoAdjust="0"/>
  </p:normalViewPr>
  <p:slideViewPr>
    <p:cSldViewPr snapToGrid="0" snapToObjects="1">
      <p:cViewPr varScale="1">
        <p:scale>
          <a:sx n="85" d="100"/>
          <a:sy n="85" d="100"/>
        </p:scale>
        <p:origin x="-1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E663B-8DB5-4619-A240-6FE4B4D76F4F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F37A8-DF22-40C2-ABE4-62EFC66C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6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Based on experience in China leveraging points from the book written by Mike on AQF’s board of directors.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38C3B-8D32-4173-9226-6D47497501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1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223B-0110-47D1-8CF0-0F8A44269F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regions,</a:t>
            </a:r>
            <a:r>
              <a:rPr lang="en-US" baseline="0" dirty="0" smtClean="0"/>
              <a:t> </a:t>
            </a:r>
            <a:r>
              <a:rPr lang="en-US" dirty="0" smtClean="0"/>
              <a:t>Different Specialties? Accessibility? </a:t>
            </a:r>
          </a:p>
          <a:p>
            <a:r>
              <a:rPr lang="en-US" dirty="0" smtClean="0"/>
              <a:t>Know where to source from/ what kind of factory you’re looking for.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38C3B-8D32-4173-9226-6D47497501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8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38C3B-8D32-4173-9226-6D47497501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3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Middleman @ trade show story.</a:t>
            </a:r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1223B-0110-47D1-8CF0-0F8A44269F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38C3B-8D32-4173-9226-6D474975010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3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Private owned tools (OEM items)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-</a:t>
            </a:r>
            <a:r>
              <a:rPr lang="en-US" sz="2000" baseline="0" dirty="0" smtClean="0">
                <a:solidFill>
                  <a:prstClr val="black"/>
                </a:solidFill>
              </a:rPr>
              <a:t> with OEM (original equipped manufacturer’s) items, meaning the tools belong to the foreign enterprise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and NOT to the producing Chinese factory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Tooling insurance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- will have to insure</a:t>
            </a:r>
            <a:r>
              <a:rPr lang="en-US" sz="2000" baseline="0" dirty="0" smtClean="0">
                <a:solidFill>
                  <a:prstClr val="black"/>
                </a:solidFill>
              </a:rPr>
              <a:t> your own tooling against theft, damages, etc.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Shipping and logistics: up to 8-10%: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-</a:t>
            </a:r>
            <a:r>
              <a:rPr lang="en-US" sz="2000" baseline="0" dirty="0" smtClean="0">
                <a:solidFill>
                  <a:prstClr val="black"/>
                </a:solidFill>
              </a:rPr>
              <a:t> freight insurance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- local charges China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- customs duties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- warehousing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- pick up costs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- delivery costs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Quality Control:  up to 10%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- product inspection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- in-line</a:t>
            </a:r>
            <a:r>
              <a:rPr lang="en-US" sz="2000" baseline="0" dirty="0" smtClean="0">
                <a:solidFill>
                  <a:prstClr val="black"/>
                </a:solidFill>
              </a:rPr>
              <a:t> inspection 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- final inspection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- lab testing arrangement and certificates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Emergency visits to China: 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- flight costs to China, 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-</a:t>
            </a:r>
            <a:r>
              <a:rPr lang="en-US" sz="2000" baseline="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accommodation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Exchange rate:</a:t>
            </a:r>
            <a:r>
              <a:rPr lang="en-US" sz="2000" baseline="0" dirty="0" smtClean="0">
                <a:solidFill>
                  <a:prstClr val="black"/>
                </a:solidFill>
              </a:rPr>
              <a:t> 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- RMB to USD conversion loss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Claims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- rejection</a:t>
            </a:r>
            <a:r>
              <a:rPr lang="en-US" sz="2000" baseline="0" dirty="0" smtClean="0">
                <a:solidFill>
                  <a:prstClr val="black"/>
                </a:solidFill>
              </a:rPr>
              <a:t> of shipment by customer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- return of goods</a:t>
            </a:r>
          </a:p>
          <a:p>
            <a:pPr marL="339725" lvl="6" indent="0" defTabSz="457200">
              <a:buFont typeface="Wingdings" pitchFamily="2" charset="2"/>
              <a:buNone/>
            </a:pPr>
            <a:r>
              <a:rPr lang="en-US" sz="2000" baseline="0" dirty="0" smtClean="0">
                <a:solidFill>
                  <a:prstClr val="black"/>
                </a:solidFill>
              </a:rPr>
              <a:t>	- penalty payments</a:t>
            </a:r>
            <a:endParaRPr lang="en-US" sz="20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B08A-7207-BB44-8A67-DAFB6A04200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8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9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2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4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2670-5B86-1D41-8F51-2906DE99168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A6E7-6E2C-1D4B-A75F-A45DDFA0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66548"/>
          </a:xfrm>
          <a:prstGeom prst="rect">
            <a:avLst/>
          </a:prstGeom>
          <a:solidFill>
            <a:srgbClr val="9F00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useo Sans 500"/>
              <a:cs typeface="Museo Sans 50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966643"/>
            <a:ext cx="9144000" cy="8913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Museo Sans 500"/>
              <a:cs typeface="Museo Sans 50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41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useo Sans 500"/>
                <a:cs typeface="Museo Sans 500"/>
              </a:defRPr>
            </a:lvl1pPr>
          </a:lstStyle>
          <a:p>
            <a:fld id="{D4A82670-5B86-1D41-8F51-2906DE991686}" type="datetimeFigureOut">
              <a:rPr lang="en-US" smtClean="0"/>
              <a:pPr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useo Sans 500"/>
                <a:cs typeface="Museo Sans 50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useo Sans 500"/>
                <a:cs typeface="Museo Sans 500"/>
              </a:defRPr>
            </a:lvl1pPr>
          </a:lstStyle>
          <a:p>
            <a:fld id="{9483A6E7-6E2C-1D4B-A75F-A45DDFA0D8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qf_symbol.em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0" y="6106352"/>
            <a:ext cx="627951" cy="6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useo Sans 500"/>
          <a:ea typeface="+mj-ea"/>
          <a:cs typeface="Museo Sans 5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500"/>
          <a:ea typeface="+mn-ea"/>
          <a:cs typeface="Museo Sans 5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500"/>
          <a:ea typeface="+mn-ea"/>
          <a:cs typeface="Museo Sans 5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500"/>
          <a:ea typeface="+mn-ea"/>
          <a:cs typeface="Museo Sans 5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500"/>
          <a:ea typeface="+mn-ea"/>
          <a:cs typeface="Museo Sans 5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500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sschina.com/" TargetMode="External"/><Relationship Id="rId3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sourcinginfo.org/" TargetMode="External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siaqualityfocu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sourcinginfo.org/book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208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dirty="0">
                <a:solidFill>
                  <a:schemeClr val="tx1"/>
                </a:solidFill>
              </a:rPr>
              <a:t>Main target audience: new buyers</a:t>
            </a:r>
          </a:p>
          <a:p>
            <a:pPr>
              <a:lnSpc>
                <a:spcPct val="90000"/>
              </a:lnSpc>
              <a:defRPr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dirty="0">
                <a:solidFill>
                  <a:schemeClr val="tx1"/>
                </a:solidFill>
              </a:rPr>
              <a:t>Objective: To provide basic knowledge on key aspects of importing and practical “get started” information 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6311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CN" sz="6000" dirty="0" smtClean="0"/>
              <a:t>HOW TO SOURCE FROM ASIA</a:t>
            </a:r>
            <a:br>
              <a:rPr lang="en-US" altLang="zh-CN" sz="6000" dirty="0" smtClean="0"/>
            </a:br>
            <a:endParaRPr lang="en-US" altLang="zh-CN" sz="6000" dirty="0" smtClean="0"/>
          </a:p>
        </p:txBody>
      </p:sp>
      <p:pic>
        <p:nvPicPr>
          <p:cNvPr id="5" name="Picture 4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Introduction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209007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&amp; Taiwan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754" y="1341437"/>
            <a:ext cx="5334000" cy="5357163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Pearl River Delta</a:t>
            </a:r>
            <a:r>
              <a:rPr lang="en-US" sz="2400" dirty="0" smtClean="0"/>
              <a:t>: Hong Kong, Shenzhen, Guangzhou, Dongguan</a:t>
            </a:r>
          </a:p>
          <a:p>
            <a:r>
              <a:rPr lang="en-US" sz="2400" b="1" dirty="0" smtClean="0"/>
              <a:t>Yangtze River</a:t>
            </a:r>
            <a:r>
              <a:rPr lang="en-US" sz="2400" dirty="0" smtClean="0"/>
              <a:t>: Shanghai, Jiangsu Zhejiang</a:t>
            </a:r>
          </a:p>
          <a:p>
            <a:r>
              <a:rPr lang="en-US" sz="2400" b="1" dirty="0" smtClean="0"/>
              <a:t>Northern China</a:t>
            </a:r>
            <a:r>
              <a:rPr lang="en-US" sz="2400" dirty="0" smtClean="0"/>
              <a:t>: Beijing, Tianjin, Qingdao</a:t>
            </a:r>
          </a:p>
          <a:p>
            <a:r>
              <a:rPr lang="en-US" sz="2400" b="1" dirty="0" smtClean="0"/>
              <a:t>Taiwan</a:t>
            </a:r>
            <a:r>
              <a:rPr lang="en-US" sz="2400" dirty="0" smtClean="0"/>
              <a:t>: Taipei, Tainan</a:t>
            </a:r>
          </a:p>
          <a:p>
            <a:endParaRPr lang="en-US" sz="2400" dirty="0" smtClean="0"/>
          </a:p>
          <a:p>
            <a:r>
              <a:rPr lang="en-US" sz="2400" dirty="0" smtClean="0"/>
              <a:t>Pros: </a:t>
            </a:r>
          </a:p>
          <a:p>
            <a:pPr lvl="1"/>
            <a:r>
              <a:rPr lang="en-US" sz="2000" dirty="0" smtClean="0"/>
              <a:t>“One stop sourcing”</a:t>
            </a:r>
          </a:p>
          <a:p>
            <a:pPr lvl="1"/>
            <a:r>
              <a:rPr lang="en-US" sz="2000" dirty="0" smtClean="0"/>
              <a:t>Manufacturing experience </a:t>
            </a:r>
          </a:p>
          <a:p>
            <a:pPr lvl="1"/>
            <a:r>
              <a:rPr lang="en-US" sz="2000" dirty="0" smtClean="0"/>
              <a:t>Access </a:t>
            </a:r>
            <a:r>
              <a:rPr lang="en-US" sz="2000" dirty="0"/>
              <a:t>to capital </a:t>
            </a:r>
            <a:endParaRPr lang="en-US" sz="2000" dirty="0" smtClean="0"/>
          </a:p>
          <a:p>
            <a:pPr lvl="1"/>
            <a:r>
              <a:rPr lang="en-US" sz="2000" dirty="0" smtClean="0"/>
              <a:t>Established infrastructure: logistics </a:t>
            </a:r>
            <a:r>
              <a:rPr lang="en-US" sz="2000" dirty="0"/>
              <a:t>and </a:t>
            </a:r>
            <a:r>
              <a:rPr lang="en-US" sz="2000" dirty="0" smtClean="0"/>
              <a:t>legal</a:t>
            </a:r>
            <a:endParaRPr lang="en-US" sz="2000" dirty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Cons:</a:t>
            </a:r>
          </a:p>
          <a:p>
            <a:pPr lvl="1"/>
            <a:r>
              <a:rPr lang="en-US" sz="2000" dirty="0" smtClean="0"/>
              <a:t>IP concerns</a:t>
            </a:r>
          </a:p>
          <a:p>
            <a:pPr lvl="1"/>
            <a:r>
              <a:rPr lang="en-US" sz="2000" dirty="0" smtClean="0"/>
              <a:t>Short-term transaction mindset</a:t>
            </a:r>
          </a:p>
          <a:p>
            <a:pPr lvl="1"/>
            <a:r>
              <a:rPr lang="en-US" sz="2000" dirty="0" smtClean="0"/>
              <a:t>Quality Control</a:t>
            </a:r>
          </a:p>
          <a:p>
            <a:pPr lvl="1"/>
            <a:r>
              <a:rPr lang="en-US" sz="2000" dirty="0" smtClean="0"/>
              <a:t>Rising Prices </a:t>
            </a:r>
            <a:endParaRPr lang="en-US" sz="2000" dirty="0">
              <a:sym typeface="Wingdings" pitchFamily="2" charset="2"/>
            </a:endParaRPr>
          </a:p>
          <a:p>
            <a:pPr lvl="2"/>
            <a:r>
              <a:rPr lang="en-US" sz="2000" dirty="0" smtClean="0">
                <a:sym typeface="Wingdings" pitchFamily="2" charset="2"/>
              </a:rPr>
              <a:t>Lower quality, False materials, etc.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300" b="1" dirty="0" smtClean="0">
                <a:solidFill>
                  <a:schemeClr val="bg1"/>
                </a:solidFill>
              </a:rPr>
              <a:t>The next china???.....</a:t>
            </a:r>
          </a:p>
          <a:p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2" y="1752600"/>
            <a:ext cx="25493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229623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-4763"/>
            <a:ext cx="8229600" cy="1143000"/>
          </a:xfrm>
        </p:spPr>
        <p:txBody>
          <a:bodyPr/>
          <a:lstStyle/>
          <a:p>
            <a:r>
              <a:rPr lang="en-US" dirty="0" smtClean="0"/>
              <a:t>…Western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Chengdu, Chongqing, Xian</a:t>
            </a:r>
          </a:p>
          <a:p>
            <a:pPr lvl="1"/>
            <a:r>
              <a:rPr lang="en-US" dirty="0" smtClean="0"/>
              <a:t>Samsung </a:t>
            </a:r>
            <a:r>
              <a:rPr lang="en-US" dirty="0"/>
              <a:t>and </a:t>
            </a:r>
            <a:r>
              <a:rPr lang="en-US" dirty="0" err="1" smtClean="0"/>
              <a:t>Foxconn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But… beware of: Higher taxes, Higher logistics prices, Employee skillset?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57" y="2077357"/>
            <a:ext cx="2980623" cy="205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58349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79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India: Textiles, </a:t>
            </a:r>
            <a:r>
              <a:rPr lang="en-US" dirty="0" err="1" smtClean="0"/>
              <a:t>Metalware</a:t>
            </a:r>
            <a:r>
              <a:rPr lang="en-US" dirty="0" smtClean="0"/>
              <a:t>, Jewelry</a:t>
            </a:r>
          </a:p>
          <a:p>
            <a:pPr lvl="1"/>
            <a:r>
              <a:rPr lang="en-US" dirty="0" smtClean="0"/>
              <a:t>Pros: Understanding of Western business/ culture, Understand long term relationships, English speaking</a:t>
            </a:r>
          </a:p>
          <a:p>
            <a:pPr lvl="1"/>
            <a:r>
              <a:rPr lang="en-US" dirty="0" smtClean="0"/>
              <a:t>Cons: Logistics, Tariffs, Productivity? Cost of labor/benefits</a:t>
            </a:r>
          </a:p>
          <a:p>
            <a:pPr lvl="1"/>
            <a:endParaRPr lang="en-US" dirty="0"/>
          </a:p>
        </p:txBody>
      </p:sp>
      <p:sp>
        <p:nvSpPr>
          <p:cNvPr id="4" name="AutoShape 2" descr="https://asset1.basecamp.com/1875104/projects/593079-aqf-v3-website/attachments/10914546/43db618a473be3fb88a88b6973e183776466a824/lar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1" y="1600200"/>
            <a:ext cx="1860079" cy="241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5140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 &amp;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Bangladesh: Textiles</a:t>
            </a:r>
          </a:p>
          <a:p>
            <a:pPr lvl="1"/>
            <a:r>
              <a:rPr lang="en-US" dirty="0"/>
              <a:t>Pros: Lower Pricing, Established </a:t>
            </a:r>
            <a:r>
              <a:rPr lang="en-US" dirty="0" smtClean="0"/>
              <a:t>industry, Lower MOQ</a:t>
            </a:r>
            <a:endParaRPr lang="en-US" dirty="0"/>
          </a:p>
          <a:p>
            <a:pPr lvl="1"/>
            <a:r>
              <a:rPr lang="en-US" dirty="0"/>
              <a:t>Cons: Quality, Social issues, slow on lead-times</a:t>
            </a:r>
          </a:p>
          <a:p>
            <a:r>
              <a:rPr lang="en-US" dirty="0"/>
              <a:t>Pakistan: Textiles</a:t>
            </a:r>
          </a:p>
          <a:p>
            <a:pPr lvl="1"/>
            <a:r>
              <a:rPr lang="en-US" dirty="0"/>
              <a:t>Pros: Pricing</a:t>
            </a:r>
          </a:p>
          <a:p>
            <a:pPr lvl="1"/>
            <a:r>
              <a:rPr lang="en-US" dirty="0"/>
              <a:t>Cons: Security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21" y="3638074"/>
            <a:ext cx="2146593" cy="210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15" y="3614040"/>
            <a:ext cx="2266950" cy="2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qf text white.wmf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272685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5920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175" y="1307723"/>
            <a:ext cx="4876800" cy="50163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Vietnam</a:t>
            </a:r>
          </a:p>
          <a:p>
            <a:r>
              <a:rPr lang="en-US" dirty="0" smtClean="0"/>
              <a:t>Thailand</a:t>
            </a:r>
          </a:p>
          <a:p>
            <a:r>
              <a:rPr lang="en-US" dirty="0" smtClean="0"/>
              <a:t>Cambodia</a:t>
            </a:r>
          </a:p>
          <a:p>
            <a:r>
              <a:rPr lang="en-US" dirty="0" smtClean="0"/>
              <a:t>Indonesia</a:t>
            </a:r>
          </a:p>
          <a:p>
            <a:r>
              <a:rPr lang="en-US" dirty="0" smtClean="0"/>
              <a:t>Philippines</a:t>
            </a:r>
          </a:p>
          <a:p>
            <a:endParaRPr lang="en-US" dirty="0"/>
          </a:p>
          <a:p>
            <a:r>
              <a:rPr lang="en-US" dirty="0" smtClean="0"/>
              <a:t>Shoes, garments</a:t>
            </a:r>
          </a:p>
          <a:p>
            <a:endParaRPr lang="en-US" dirty="0" smtClean="0"/>
          </a:p>
          <a:p>
            <a:r>
              <a:rPr lang="en-US" dirty="0" smtClean="0"/>
              <a:t>Pros: Low-wage workforce, Pricing, Physical distance from Australia</a:t>
            </a:r>
            <a:endParaRPr lang="en-US" dirty="0"/>
          </a:p>
          <a:p>
            <a:r>
              <a:rPr lang="en-US" dirty="0" smtClean="0"/>
              <a:t>Cons: Lead </a:t>
            </a:r>
            <a:r>
              <a:rPr lang="en-US" dirty="0"/>
              <a:t>times, regulatory hurdles</a:t>
            </a:r>
            <a:r>
              <a:rPr lang="en-US" dirty="0" smtClean="0"/>
              <a:t>, corruption</a:t>
            </a:r>
            <a:r>
              <a:rPr lang="en-US" dirty="0" smtClean="0"/>
              <a:t>, high transportation costs, lack of skilled </a:t>
            </a:r>
            <a:r>
              <a:rPr lang="en-US" dirty="0" smtClean="0"/>
              <a:t>workers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14375"/>
            <a:ext cx="124513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asset1.basecamp.com/1875104/projects/593079-aqf-v3-website/attachments/10967380/c504f2c3d01672c63dd2dbee6257afa3ecdaf20d/lar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6" y="2602159"/>
            <a:ext cx="980046" cy="18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https://asset1.basecamp.com/1875104/projects/593079-aqf-v3-website/attachments/10963723/06ba33e55b6a0bf3b3c9a68e7a89949efe5c2ec5/large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4" y="1160235"/>
            <a:ext cx="1122474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65" y="3156346"/>
            <a:ext cx="1518700" cy="13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0" y="4710453"/>
            <a:ext cx="2011540" cy="11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aqf text white.wmf"/>
          <p:cNvPicPr>
            <a:picLocks noChangeAspect="1"/>
          </p:cNvPicPr>
          <p:nvPr/>
        </p:nvPicPr>
        <p:blipFill>
          <a:blip r:embed="rId7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374853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135464" y="1718268"/>
            <a:ext cx="67524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altLang="zh-CN" sz="2400" dirty="0" smtClean="0">
                <a:solidFill>
                  <a:schemeClr val="tx1"/>
                </a:solidFill>
                <a:latin typeface="Museo Sans 500" pitchFamily="50" charset="0"/>
              </a:rPr>
              <a:t>Pros &amp; Cons</a:t>
            </a:r>
          </a:p>
          <a:p>
            <a:pPr marL="457200" indent="-457200" algn="l"/>
            <a:endParaRPr lang="en-US" altLang="zh-CN" sz="2400" dirty="0" smtClean="0">
              <a:solidFill>
                <a:schemeClr val="tx1"/>
              </a:solidFill>
              <a:latin typeface="Museo Sans 500" pitchFamily="50" charset="0"/>
            </a:endParaRPr>
          </a:p>
          <a:p>
            <a:pPr marL="1371600" lvl="2" indent="-457200" algn="l">
              <a:buClr>
                <a:srgbClr val="3333FF"/>
              </a:buClr>
              <a:buFontTx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Museo Sans 500" pitchFamily="50" charset="0"/>
              </a:rPr>
              <a:t>“Asian Owned, Asian based” factory</a:t>
            </a:r>
          </a:p>
          <a:p>
            <a:pPr marL="1371600" lvl="2" indent="-457200" algn="l">
              <a:buClr>
                <a:srgbClr val="3333FF"/>
              </a:buClr>
              <a:buFontTx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Museo Sans 500" pitchFamily="50" charset="0"/>
              </a:rPr>
              <a:t>“Foreign Invested Enterprise” Asian factory</a:t>
            </a:r>
          </a:p>
          <a:p>
            <a:pPr marL="1371600" lvl="2" indent="-457200" algn="l">
              <a:buClr>
                <a:srgbClr val="3333FF"/>
              </a:buClr>
              <a:buFontTx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Museo Sans 500" pitchFamily="50" charset="0"/>
              </a:rPr>
              <a:t>Wholly Owned Foreign Enterprise</a:t>
            </a:r>
          </a:p>
          <a:p>
            <a:pPr marL="1371600" lvl="2" indent="-457200" algn="l">
              <a:buClr>
                <a:srgbClr val="3333FF"/>
              </a:buClr>
              <a:buFontTx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Museo Sans 500" pitchFamily="50" charset="0"/>
              </a:rPr>
              <a:t>Joint Venture (or fabricated venture?)</a:t>
            </a:r>
            <a:endParaRPr lang="en-US" altLang="zh-CN" i="1" dirty="0" smtClean="0">
              <a:solidFill>
                <a:schemeClr val="tx1"/>
              </a:solidFill>
              <a:latin typeface="Museo Sans 500" pitchFamily="50" charset="0"/>
            </a:endParaRPr>
          </a:p>
          <a:p>
            <a:pPr marL="1371600" lvl="2" indent="-457200" algn="l">
              <a:buClr>
                <a:srgbClr val="3333FF"/>
              </a:buClr>
              <a:buFontTx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Museo Sans 500" pitchFamily="50" charset="0"/>
              </a:rPr>
              <a:t>State Owned Enterprise</a:t>
            </a:r>
          </a:p>
          <a:p>
            <a:pPr marL="1371600" lvl="2" indent="-457200" algn="l">
              <a:buClr>
                <a:srgbClr val="3333FF"/>
              </a:buClr>
            </a:pPr>
            <a:endParaRPr lang="en-US" altLang="zh-CN" sz="1800" dirty="0" smtClean="0">
              <a:solidFill>
                <a:schemeClr val="tx1"/>
              </a:solidFill>
              <a:latin typeface="Museo Sans 500" pitchFamily="50" charset="0"/>
            </a:endParaRPr>
          </a:p>
          <a:p>
            <a:pPr marL="457200" indent="-457200" algn="l">
              <a:buClr>
                <a:srgbClr val="3333FF"/>
              </a:buClr>
            </a:pPr>
            <a:endParaRPr lang="en-US" altLang="zh-CN" sz="1800" dirty="0" smtClean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Museo Sans 500" pitchFamily="50" charset="0"/>
              </a:rPr>
              <a:t>What kinds of factories?</a:t>
            </a:r>
            <a:endParaRPr lang="en-US" dirty="0">
              <a:latin typeface="Museo Sans 500" pitchFamily="50" charset="0"/>
            </a:endParaRPr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236710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657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How to find a supplier?</a:t>
            </a:r>
            <a:endParaRPr lang="en-US" sz="7200" dirty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62845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885"/>
            <a:ext cx="8229600" cy="4141535"/>
          </a:xfrm>
        </p:spPr>
        <p:txBody>
          <a:bodyPr/>
          <a:lstStyle/>
          <a:p>
            <a:r>
              <a:rPr lang="en-US" dirty="0" smtClean="0"/>
              <a:t>Australian International Sourcing Fair</a:t>
            </a:r>
          </a:p>
          <a:p>
            <a:r>
              <a:rPr lang="en-US" dirty="0" smtClean="0"/>
              <a:t>Global Sources (HK)</a:t>
            </a:r>
          </a:p>
          <a:p>
            <a:r>
              <a:rPr lang="en-US" dirty="0" smtClean="0"/>
              <a:t>Canton Fair (Guangzhou)</a:t>
            </a:r>
          </a:p>
          <a:p>
            <a:r>
              <a:rPr lang="en-US" dirty="0" smtClean="0"/>
              <a:t>MEGA Show (HK)</a:t>
            </a:r>
          </a:p>
          <a:p>
            <a:r>
              <a:rPr lang="en-US" dirty="0" smtClean="0"/>
              <a:t>HKTDC (HK)</a:t>
            </a:r>
            <a:endParaRPr lang="en-US" dirty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309739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Trade show tip: </a:t>
            </a:r>
            <a:br>
              <a:rPr lang="en-US" sz="4000" dirty="0" smtClean="0"/>
            </a:br>
            <a:r>
              <a:rPr lang="en-US" sz="4000" dirty="0" smtClean="0"/>
              <a:t>Prepare supplier checklist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Who is the factory’s owner? </a:t>
            </a:r>
          </a:p>
          <a:p>
            <a:r>
              <a:rPr lang="en-US" sz="2600" dirty="0" smtClean="0"/>
              <a:t>How old is the factory?</a:t>
            </a:r>
          </a:p>
          <a:p>
            <a:r>
              <a:rPr lang="en-US" sz="2600" dirty="0" smtClean="0"/>
              <a:t>What </a:t>
            </a:r>
            <a:r>
              <a:rPr lang="en-US" sz="2600" dirty="0"/>
              <a:t>kind of products </a:t>
            </a:r>
            <a:r>
              <a:rPr lang="en-US" sz="2600" dirty="0" smtClean="0"/>
              <a:t>do they make? </a:t>
            </a:r>
          </a:p>
          <a:p>
            <a:r>
              <a:rPr lang="en-US" sz="2600" dirty="0" smtClean="0"/>
              <a:t>Which markets </a:t>
            </a:r>
            <a:r>
              <a:rPr lang="en-US" sz="2600" dirty="0"/>
              <a:t>do they </a:t>
            </a:r>
            <a:r>
              <a:rPr lang="en-US" sz="2600" dirty="0" smtClean="0"/>
              <a:t>cover? </a:t>
            </a:r>
          </a:p>
          <a:p>
            <a:r>
              <a:rPr lang="en-US" sz="2600" dirty="0" smtClean="0"/>
              <a:t>Who </a:t>
            </a:r>
            <a:r>
              <a:rPr lang="en-US" sz="2600" dirty="0"/>
              <a:t>are the actual </a:t>
            </a:r>
            <a:r>
              <a:rPr lang="en-US" sz="2600" dirty="0" smtClean="0"/>
              <a:t>clients? </a:t>
            </a:r>
          </a:p>
          <a:p>
            <a:r>
              <a:rPr lang="en-US" sz="2600" dirty="0" smtClean="0"/>
              <a:t>What percentage are exported?</a:t>
            </a:r>
          </a:p>
          <a:p>
            <a:r>
              <a:rPr lang="en-US" sz="2600" dirty="0" smtClean="0"/>
              <a:t>What is their production capacity? </a:t>
            </a:r>
          </a:p>
          <a:p>
            <a:r>
              <a:rPr lang="en-US" sz="2600" dirty="0" smtClean="0"/>
              <a:t>How many employees?</a:t>
            </a:r>
          </a:p>
          <a:p>
            <a:r>
              <a:rPr lang="en-US" sz="2600" dirty="0"/>
              <a:t>H</a:t>
            </a:r>
            <a:r>
              <a:rPr lang="en-US" sz="2600" dirty="0" smtClean="0"/>
              <a:t>ow </a:t>
            </a:r>
            <a:r>
              <a:rPr lang="en-US" sz="2600" dirty="0"/>
              <a:t>often do they subcontract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What is the Minimum Order Quantity (MOQ)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47553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"/>
            <a:ext cx="8229600" cy="1143000"/>
          </a:xfrm>
        </p:spPr>
        <p:txBody>
          <a:bodyPr/>
          <a:lstStyle/>
          <a:p>
            <a:r>
              <a:rPr lang="en-US" dirty="0" smtClean="0"/>
              <a:t>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201042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Alibaba</a:t>
            </a:r>
            <a:r>
              <a:rPr lang="en-US" dirty="0"/>
              <a:t>: 2 Million suppliers</a:t>
            </a:r>
          </a:p>
          <a:p>
            <a:r>
              <a:rPr lang="en-US" dirty="0" smtClean="0"/>
              <a:t>Global Sources</a:t>
            </a:r>
          </a:p>
          <a:p>
            <a:r>
              <a:rPr lang="en-US" dirty="0" err="1" smtClean="0"/>
              <a:t>Taobao</a:t>
            </a:r>
            <a:endParaRPr lang="en-US" dirty="0" smtClean="0"/>
          </a:p>
          <a:p>
            <a:r>
              <a:rPr lang="en-US" dirty="0" smtClean="0"/>
              <a:t>MFG.com</a:t>
            </a:r>
            <a:r>
              <a:rPr lang="en-US" dirty="0"/>
              <a:t>, </a:t>
            </a:r>
            <a:r>
              <a:rPr lang="en-US" dirty="0" err="1" smtClean="0"/>
              <a:t>Globial</a:t>
            </a:r>
            <a:r>
              <a:rPr lang="en-US" dirty="0" smtClean="0"/>
              <a:t>, Et al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s1.cdn.memeburn.com/wp-content/uploads/alib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295400"/>
            <a:ext cx="2238828" cy="143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kamai.globalsources.com.edgesuite.net/f/593/3445/5d/staticeh.globalsources.com/ST/i/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51" y="3315378"/>
            <a:ext cx="32004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uzzom.com/wp-content/uploads/2011/08/taoba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40" y="4401230"/>
            <a:ext cx="2000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qf text white.wmf"/>
          <p:cNvPicPr>
            <a:picLocks noChangeAspect="1"/>
          </p:cNvPicPr>
          <p:nvPr/>
        </p:nvPicPr>
        <p:blipFill>
          <a:blip r:embed="rId5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28736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28600"/>
            <a:ext cx="7772400" cy="1470025"/>
          </a:xfrm>
        </p:spPr>
        <p:txBody>
          <a:bodyPr/>
          <a:lstStyle/>
          <a:p>
            <a:r>
              <a:rPr lang="en-US" dirty="0" smtClean="0"/>
              <a:t>Asia Quality Focus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0343" y="1871321"/>
            <a:ext cx="4049486" cy="31053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Product Inspection &amp; Factory Audit Services (3PQC)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www.AsiaQualityFocus.com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AutoShape 4" descr="https://asset1.basecamp.com/1875104/projects/593079-aqf-v3-website/attachments/10926653/82c0b6a7202d5486e009e648e85ddd7a53049a93/lar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8" y="1857148"/>
            <a:ext cx="43815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Introduction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383451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772"/>
            <a:ext cx="8229600" cy="4141535"/>
          </a:xfrm>
        </p:spPr>
        <p:txBody>
          <a:bodyPr/>
          <a:lstStyle/>
          <a:p>
            <a:r>
              <a:rPr lang="en-US" dirty="0" smtClean="0"/>
              <a:t>Legitimate supplier?</a:t>
            </a:r>
          </a:p>
          <a:p>
            <a:r>
              <a:rPr lang="en-US" dirty="0" smtClean="0"/>
              <a:t>Scammer?</a:t>
            </a:r>
            <a:endParaRPr lang="en-US" dirty="0"/>
          </a:p>
        </p:txBody>
      </p:sp>
      <p:pic>
        <p:nvPicPr>
          <p:cNvPr id="4" name="Picture 2" descr="http://www.deadandburied.com.au/wp-content/uploads/2012/02/empty-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15" y="2502807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408704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141535"/>
          </a:xfrm>
        </p:spPr>
        <p:txBody>
          <a:bodyPr/>
          <a:lstStyle/>
          <a:p>
            <a:r>
              <a:rPr lang="en-US" dirty="0" smtClean="0"/>
              <a:t>Quality?</a:t>
            </a:r>
          </a:p>
          <a:p>
            <a:r>
              <a:rPr lang="en-US" dirty="0" smtClean="0"/>
              <a:t>Genuine products?</a:t>
            </a:r>
            <a:endParaRPr lang="en-US" dirty="0"/>
          </a:p>
        </p:txBody>
      </p:sp>
      <p:pic>
        <p:nvPicPr>
          <p:cNvPr id="4" name="Picture 2" descr="http://cdn.walyou.com/wp-content/uploads/2012/02/Fake-iPhone-Gas-Stove-Image-1-e1330144290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78" y="2419576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42897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656974" y="1840873"/>
            <a:ext cx="5830051" cy="373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r>
              <a:rPr lang="en-US" altLang="zh-CN" sz="2000" dirty="0" smtClean="0">
                <a:solidFill>
                  <a:schemeClr val="tx1"/>
                </a:solidFill>
                <a:latin typeface="Museo Sans 500" pitchFamily="50" charset="0"/>
              </a:rPr>
              <a:t>Factory Direct or Not?  (Good vs. bad trading companies &amp; middlemen)</a:t>
            </a:r>
          </a:p>
          <a:p>
            <a:pPr marL="457200" indent="-457200" algn="l"/>
            <a:endParaRPr lang="en-US" altLang="zh-CN" sz="2000" dirty="0" smtClean="0">
              <a:solidFill>
                <a:schemeClr val="tx1"/>
              </a:solidFill>
              <a:latin typeface="Museo Sans 500" pitchFamily="50" charset="0"/>
            </a:endParaRPr>
          </a:p>
          <a:p>
            <a:pPr marL="1371600" lvl="2" indent="-457200" algn="l">
              <a:buClr>
                <a:schemeClr val="tx1"/>
              </a:buClr>
              <a:buFontTx/>
              <a:buAutoNum type="arabicPeriod"/>
            </a:pPr>
            <a:r>
              <a:rPr lang="en-US" altLang="zh-CN" sz="2000" dirty="0" smtClean="0">
                <a:solidFill>
                  <a:schemeClr val="tx1"/>
                </a:solidFill>
                <a:latin typeface="Museo Sans 500" pitchFamily="50" charset="0"/>
              </a:rPr>
              <a:t>Costs</a:t>
            </a:r>
          </a:p>
          <a:p>
            <a:pPr marL="1371600" lvl="2" indent="-457200" algn="l">
              <a:buClr>
                <a:schemeClr val="tx1"/>
              </a:buClr>
              <a:buFontTx/>
              <a:buAutoNum type="arabicPeriod"/>
            </a:pPr>
            <a:r>
              <a:rPr lang="en-US" altLang="zh-CN" sz="2000" dirty="0" smtClean="0">
                <a:solidFill>
                  <a:schemeClr val="tx1"/>
                </a:solidFill>
                <a:latin typeface="Museo Sans 500" pitchFamily="50" charset="0"/>
              </a:rPr>
              <a:t>Quality</a:t>
            </a:r>
          </a:p>
          <a:p>
            <a:pPr marL="1371600" lvl="2" indent="-457200" algn="l">
              <a:buClr>
                <a:schemeClr val="tx1"/>
              </a:buClr>
              <a:buFontTx/>
              <a:buAutoNum type="arabicPeriod"/>
            </a:pPr>
            <a:r>
              <a:rPr lang="en-US" altLang="zh-CN" sz="2000" dirty="0" smtClean="0">
                <a:solidFill>
                  <a:schemeClr val="tx1"/>
                </a:solidFill>
                <a:latin typeface="Museo Sans 500" pitchFamily="50" charset="0"/>
              </a:rPr>
              <a:t>Plan for IP</a:t>
            </a:r>
          </a:p>
          <a:p>
            <a:pPr marL="1371600" lvl="2" indent="-457200" algn="l">
              <a:buClr>
                <a:schemeClr val="tx1"/>
              </a:buClr>
              <a:buFontTx/>
              <a:buAutoNum type="arabicPeriod"/>
            </a:pPr>
            <a:r>
              <a:rPr lang="en-US" altLang="zh-CN" sz="2000" dirty="0" smtClean="0">
                <a:solidFill>
                  <a:schemeClr val="tx1"/>
                </a:solidFill>
                <a:latin typeface="Museo Sans 500" pitchFamily="50" charset="0"/>
              </a:rPr>
              <a:t>Project Management</a:t>
            </a:r>
          </a:p>
          <a:p>
            <a:pPr marL="1371600" lvl="2" indent="-457200" algn="l">
              <a:buClr>
                <a:schemeClr val="tx1"/>
              </a:buClr>
              <a:buFontTx/>
              <a:buAutoNum type="arabicPeriod"/>
            </a:pPr>
            <a:r>
              <a:rPr lang="en-US" altLang="zh-CN" sz="2000" dirty="0" smtClean="0">
                <a:solidFill>
                  <a:schemeClr val="tx1"/>
                </a:solidFill>
                <a:latin typeface="Museo Sans 500" pitchFamily="50" charset="0"/>
              </a:rPr>
              <a:t>Communications</a:t>
            </a:r>
          </a:p>
          <a:p>
            <a:pPr marL="457200" indent="-457200" algn="l">
              <a:buClr>
                <a:schemeClr val="tx1"/>
              </a:buClr>
            </a:pPr>
            <a:endParaRPr lang="en-US" altLang="zh-CN" sz="2600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457200" indent="-457200" algn="l"/>
            <a:endParaRPr lang="en-US" altLang="zh-CN" sz="1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5143" y="152400"/>
            <a:ext cx="8839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Trading Companies and Middlemen</a:t>
            </a:r>
            <a:endParaRPr lang="en-US" sz="4000" dirty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423680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8" y="24198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Hand bags? Car parts? Computers? </a:t>
            </a:r>
            <a:endParaRPr lang="en-US" dirty="0"/>
          </a:p>
        </p:txBody>
      </p:sp>
      <p:pic>
        <p:nvPicPr>
          <p:cNvPr id="3074" name="Picture 2" descr="C:\Users\DBF\Dropbox\AQF Sales &amp; Marketing\Misc\AQF Team Photos\trade show booth 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43" y="1295400"/>
            <a:ext cx="5660572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qf text white.wmf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81463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657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How to qualify a supplier?</a:t>
            </a:r>
            <a:endParaRPr lang="en-US" sz="7200" dirty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prstClr val="white">
                  <a:lumMod val="85000"/>
                </a:prst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7322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7140" y="1116540"/>
            <a:ext cx="735806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altLang="zh-CN" b="1" dirty="0" smtClean="0">
              <a:latin typeface="Museo Sans 500" pitchFamily="50" charset="0"/>
            </a:endParaRPr>
          </a:p>
          <a:p>
            <a:pPr marL="457200" indent="-457200"/>
            <a:r>
              <a:rPr lang="en-US" altLang="zh-CN" b="1" dirty="0" smtClean="0">
                <a:latin typeface="Museo Sans 500" pitchFamily="50" charset="0"/>
              </a:rPr>
              <a:t>FREE Tools</a:t>
            </a:r>
          </a:p>
          <a:p>
            <a:pPr marL="457200" indent="-457200"/>
            <a:r>
              <a:rPr lang="en-US" altLang="zh-CN" dirty="0" smtClean="0">
                <a:latin typeface="Museo Sans 500" pitchFamily="50" charset="0"/>
              </a:rPr>
              <a:t>1. Does your factory have a Quality Manual?</a:t>
            </a:r>
          </a:p>
          <a:p>
            <a:pPr marL="457200" indent="-457200"/>
            <a:endParaRPr lang="en-US" altLang="zh-CN" dirty="0" smtClean="0">
              <a:latin typeface="Museo Sans 500" pitchFamily="50" charset="0"/>
            </a:endParaRPr>
          </a:p>
          <a:p>
            <a:pPr marL="457200" indent="-457200" algn="r"/>
            <a:r>
              <a:rPr lang="en-US" altLang="zh-CN" dirty="0" smtClean="0">
                <a:latin typeface="Museo Sans 500" pitchFamily="50" charset="0"/>
              </a:rPr>
              <a:t>“PQM” template available at </a:t>
            </a:r>
            <a:r>
              <a:rPr lang="en-US" altLang="zh-CN" dirty="0" smtClean="0">
                <a:latin typeface="Museo Sans 500" pitchFamily="50" charset="0"/>
                <a:hlinkClick r:id="rId2"/>
              </a:rPr>
              <a:t>www.PSSchina.com</a:t>
            </a:r>
            <a:endParaRPr lang="en-US" altLang="zh-CN" dirty="0" smtClean="0">
              <a:latin typeface="Museo Sans 500" pitchFamily="50" charset="0"/>
            </a:endParaRPr>
          </a:p>
          <a:p>
            <a:pPr marL="457200" indent="-457200" algn="r"/>
            <a:endParaRPr lang="en-US" altLang="zh-CN" dirty="0" smtClean="0">
              <a:latin typeface="Museo Sans 500" pitchFamily="50" charset="0"/>
            </a:endParaRPr>
          </a:p>
          <a:p>
            <a:pPr marL="457200" indent="-457200"/>
            <a:r>
              <a:rPr lang="en-US" altLang="zh-CN" dirty="0" smtClean="0">
                <a:latin typeface="Museo Sans 500" pitchFamily="50" charset="0"/>
              </a:rPr>
              <a:t>2. Ask for references</a:t>
            </a:r>
          </a:p>
          <a:p>
            <a:pPr marL="457200" indent="-457200"/>
            <a:endParaRPr lang="en-US" altLang="zh-CN" dirty="0" smtClean="0">
              <a:latin typeface="Museo Sans 500" pitchFamily="50" charset="0"/>
            </a:endParaRPr>
          </a:p>
          <a:p>
            <a:pPr marL="457200" indent="-457200"/>
            <a:r>
              <a:rPr lang="en-US" altLang="zh-CN" b="1" dirty="0" smtClean="0">
                <a:latin typeface="Museo Sans 500" pitchFamily="50" charset="0"/>
              </a:rPr>
              <a:t>INEXPENSIVE Tools</a:t>
            </a:r>
          </a:p>
          <a:p>
            <a:pPr marL="457200" indent="-457200"/>
            <a:endParaRPr lang="en-US" altLang="zh-CN" dirty="0" smtClean="0">
              <a:latin typeface="Museo Sans 500" pitchFamily="50" charset="0"/>
            </a:endParaRPr>
          </a:p>
          <a:p>
            <a:pPr marL="457200" indent="-457200"/>
            <a:r>
              <a:rPr lang="en-US" altLang="zh-CN" dirty="0" smtClean="0">
                <a:latin typeface="Museo Sans 500" pitchFamily="50" charset="0"/>
              </a:rPr>
              <a:t>1. Factory </a:t>
            </a:r>
            <a:r>
              <a:rPr lang="en-US" altLang="zh-CN" dirty="0">
                <a:latin typeface="Museo Sans 500" pitchFamily="50" charset="0"/>
              </a:rPr>
              <a:t>Audit </a:t>
            </a:r>
          </a:p>
          <a:p>
            <a:pPr marL="457200" indent="-457200"/>
            <a:r>
              <a:rPr lang="en-US" altLang="zh-CN" dirty="0">
                <a:latin typeface="Museo Sans 500" pitchFamily="50" charset="0"/>
              </a:rPr>
              <a:t>	</a:t>
            </a:r>
            <a:r>
              <a:rPr lang="en-US" altLang="zh-CN" dirty="0" smtClean="0">
                <a:latin typeface="Museo Sans 500" pitchFamily="50" charset="0"/>
              </a:rPr>
              <a:t>Few 100 USD if </a:t>
            </a:r>
            <a:r>
              <a:rPr lang="en-US" altLang="zh-CN" dirty="0">
                <a:latin typeface="Museo Sans 500" pitchFamily="50" charset="0"/>
              </a:rPr>
              <a:t>using a 3</a:t>
            </a:r>
            <a:r>
              <a:rPr lang="en-US" altLang="zh-CN" baseline="30000" dirty="0">
                <a:latin typeface="Museo Sans 500" pitchFamily="50" charset="0"/>
              </a:rPr>
              <a:t>rd</a:t>
            </a:r>
            <a:r>
              <a:rPr lang="en-US" altLang="zh-CN" dirty="0">
                <a:latin typeface="Museo Sans 500" pitchFamily="50" charset="0"/>
              </a:rPr>
              <a:t> party specialist like </a:t>
            </a:r>
            <a:r>
              <a:rPr lang="en-US" altLang="zh-CN" dirty="0" smtClean="0">
                <a:latin typeface="Museo Sans 500" pitchFamily="50" charset="0"/>
              </a:rPr>
              <a:t>www.AsiaQualityFocus.com </a:t>
            </a:r>
            <a:endParaRPr lang="en-US" altLang="zh-CN" dirty="0">
              <a:latin typeface="Museo Sans 500" pitchFamily="50" charset="0"/>
            </a:endParaRPr>
          </a:p>
          <a:p>
            <a:pPr marL="457200" indent="-457200"/>
            <a:endParaRPr lang="en-US" altLang="zh-CN" dirty="0" smtClean="0">
              <a:latin typeface="Museo Sans 500" pitchFamily="50" charset="0"/>
            </a:endParaRPr>
          </a:p>
          <a:p>
            <a:pPr marL="457200" indent="-457200"/>
            <a:r>
              <a:rPr lang="en-US" altLang="zh-CN" dirty="0" smtClean="0">
                <a:latin typeface="Museo Sans 500" pitchFamily="50" charset="0"/>
              </a:rPr>
              <a:t>2.  Consider verification &amp; investigation by specialist like www.CBIconsulting.com.cn</a:t>
            </a:r>
            <a:endParaRPr lang="en-US" altLang="zh-CN" dirty="0">
              <a:latin typeface="Museo Sans 500" pitchFamily="50" charset="0"/>
            </a:endParaRPr>
          </a:p>
          <a:p>
            <a:pPr marL="457200" indent="-457200"/>
            <a:endParaRPr lang="en-US" altLang="zh-CN" sz="2000" dirty="0">
              <a:latin typeface="Tahoma" pitchFamily="34" charset="0"/>
            </a:endParaRPr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45143" y="152400"/>
            <a:ext cx="8839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seo Sans 500"/>
                <a:ea typeface="+mj-ea"/>
                <a:cs typeface="Museo Sans 500"/>
              </a:defRPr>
            </a:lvl1pPr>
          </a:lstStyle>
          <a:p>
            <a:r>
              <a:rPr lang="en-US" sz="4000" dirty="0" smtClean="0"/>
              <a:t>QC Essentials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Verifying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30256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Reputable?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Capable? </a:t>
            </a:r>
          </a:p>
          <a:p>
            <a:pPr lvl="1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ALL kinds of factories</a:t>
            </a:r>
          </a:p>
          <a:p>
            <a:pPr lvl="1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Adequate Work force?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Who they say they are?</a:t>
            </a:r>
          </a:p>
          <a:p>
            <a:pPr marL="914400" lvl="1" indent="-514350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Scammer?</a:t>
            </a:r>
          </a:p>
          <a:p>
            <a:pPr marL="914400" lvl="1" indent="-514350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Middleman?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514350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Avoiding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scams and inexperienced vendors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Compare potential vendors and select a viable source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Check the needed certificates and licenses for the specific factories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Check the experience of the factory in manufacturing targeted products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Get the full view of the factory structure, its organization, quality process and experience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Verifying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683" y="1600200"/>
            <a:ext cx="2337933" cy="23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0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Inspections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When? </a:t>
            </a:r>
          </a:p>
          <a:p>
            <a:pPr lvl="1"/>
            <a:r>
              <a:rPr lang="en-US" dirty="0" smtClean="0"/>
              <a:t>At any point in production</a:t>
            </a:r>
          </a:p>
          <a:p>
            <a:pPr lvl="1"/>
            <a:r>
              <a:rPr lang="en-US" dirty="0" smtClean="0"/>
              <a:t>Normally done in early stages + upon completion</a:t>
            </a:r>
            <a:endParaRPr lang="en-US" dirty="0"/>
          </a:p>
          <a:p>
            <a:r>
              <a:rPr lang="en-US" dirty="0"/>
              <a:t>What?</a:t>
            </a:r>
          </a:p>
          <a:p>
            <a:pPr lvl="1"/>
            <a:r>
              <a:rPr lang="en-US" dirty="0"/>
              <a:t>Product appearance (</a:t>
            </a:r>
            <a:r>
              <a:rPr lang="en-US" dirty="0" smtClean="0"/>
              <a:t>AQL) &amp; Workmanship</a:t>
            </a:r>
            <a:endParaRPr lang="en-US" dirty="0"/>
          </a:p>
          <a:p>
            <a:pPr lvl="1"/>
            <a:r>
              <a:rPr lang="en-US" dirty="0"/>
              <a:t>Safety and functionality</a:t>
            </a:r>
          </a:p>
          <a:p>
            <a:pPr lvl="1"/>
            <a:r>
              <a:rPr lang="en-US" dirty="0"/>
              <a:t>Quantity, assortment</a:t>
            </a:r>
          </a:p>
          <a:p>
            <a:pPr lvl="1"/>
            <a:r>
              <a:rPr lang="en-US" dirty="0"/>
              <a:t>Colors/ measurements/ weight</a:t>
            </a:r>
          </a:p>
          <a:p>
            <a:pPr lvl="1"/>
            <a:r>
              <a:rPr lang="en-US" dirty="0" smtClean="0"/>
              <a:t>Labeling </a:t>
            </a:r>
            <a:r>
              <a:rPr lang="en-US" dirty="0"/>
              <a:t>&amp; logos</a:t>
            </a:r>
          </a:p>
          <a:p>
            <a:pPr lvl="1"/>
            <a:r>
              <a:rPr lang="en-US" dirty="0"/>
              <a:t>Packing &amp; packaging</a:t>
            </a:r>
          </a:p>
          <a:p>
            <a:pPr lvl="1"/>
            <a:r>
              <a:rPr lang="en-US" dirty="0"/>
              <a:t>Special requirements you may have.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that the mass production quality is the same as </a:t>
            </a:r>
            <a:r>
              <a:rPr lang="en-US" dirty="0" smtClean="0"/>
              <a:t>your specs &amp; sample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Implement necessary corrective actions before having too many defects</a:t>
            </a:r>
          </a:p>
          <a:p>
            <a:pPr lvl="1"/>
            <a:r>
              <a:rPr lang="en-US" dirty="0"/>
              <a:t>Be aware of the percentage of defects of finished products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Verifying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711" y="1600200"/>
            <a:ext cx="2354260" cy="235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6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22" y="1094128"/>
            <a:ext cx="74087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20" rIns="91438" bIns="45720"/>
          <a:lstStyle/>
          <a:p>
            <a:pPr marL="457191" indent="-457191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800" kern="0" dirty="0" smtClean="0">
                <a:latin typeface="Tahoma" pitchFamily="34" charset="0"/>
                <a:cs typeface="Tahoma" pitchFamily="34" charset="0"/>
              </a:rPr>
              <a:t>QC Fundamentals</a:t>
            </a:r>
            <a:endParaRPr lang="en-US" altLang="zh-CN" sz="2800" kern="0" dirty="0">
              <a:latin typeface="Tahoma" pitchFamily="34" charset="0"/>
              <a:cs typeface="Tahoma" pitchFamily="34" charset="0"/>
            </a:endParaRPr>
          </a:p>
          <a:p>
            <a:pPr marL="457191" indent="-457191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CN" sz="2800" kern="0" dirty="0">
              <a:latin typeface="Tahoma" pitchFamily="34" charset="0"/>
              <a:cs typeface="Tahoma" pitchFamily="34" charset="0"/>
            </a:endParaRPr>
          </a:p>
          <a:p>
            <a:pPr marL="457191" indent="-457191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altLang="zh-CN" sz="2800" kern="0" dirty="0">
                <a:latin typeface="Tahoma" pitchFamily="34" charset="0"/>
                <a:cs typeface="Tahoma" pitchFamily="34" charset="0"/>
              </a:rPr>
              <a:t>As we advance from </a:t>
            </a:r>
            <a:r>
              <a:rPr lang="en-US" altLang="zh-CN" sz="2800" u="sng" kern="0" dirty="0">
                <a:latin typeface="Tahoma" pitchFamily="34" charset="0"/>
                <a:cs typeface="Tahoma" pitchFamily="34" charset="0"/>
              </a:rPr>
              <a:t>Concept</a:t>
            </a:r>
            <a:r>
              <a:rPr lang="en-US" altLang="zh-CN" sz="2800" kern="0" dirty="0">
                <a:latin typeface="Tahoma" pitchFamily="34" charset="0"/>
                <a:cs typeface="Tahoma" pitchFamily="34" charset="0"/>
              </a:rPr>
              <a:t> to </a:t>
            </a:r>
            <a:r>
              <a:rPr lang="en-US" altLang="zh-CN" sz="2800" u="sng" kern="0" dirty="0" smtClean="0">
                <a:latin typeface="Tahoma" pitchFamily="34" charset="0"/>
                <a:cs typeface="Tahoma" pitchFamily="34" charset="0"/>
              </a:rPr>
              <a:t>Production</a:t>
            </a:r>
            <a:r>
              <a:rPr lang="en-US" altLang="zh-CN" sz="2800" kern="0" dirty="0" smtClean="0">
                <a:latin typeface="Tahoma" pitchFamily="34" charset="0"/>
                <a:cs typeface="Tahoma" pitchFamily="34" charset="0"/>
              </a:rPr>
              <a:t> to </a:t>
            </a:r>
            <a:r>
              <a:rPr lang="en-US" altLang="zh-CN" sz="2800" u="sng" kern="0" dirty="0" smtClean="0">
                <a:latin typeface="Tahoma" pitchFamily="34" charset="0"/>
                <a:cs typeface="Tahoma" pitchFamily="34" charset="0"/>
              </a:rPr>
              <a:t>Delivery</a:t>
            </a:r>
            <a:r>
              <a:rPr lang="en-US" altLang="zh-CN" sz="2800" kern="0" dirty="0" smtClean="0">
                <a:latin typeface="Tahoma" pitchFamily="34" charset="0"/>
                <a:cs typeface="Tahoma" pitchFamily="34" charset="0"/>
              </a:rPr>
              <a:t>, the </a:t>
            </a:r>
            <a:r>
              <a:rPr lang="en-US" altLang="zh-CN" sz="2800" kern="0" dirty="0">
                <a:latin typeface="Tahoma" pitchFamily="34" charset="0"/>
                <a:cs typeface="Tahoma" pitchFamily="34" charset="0"/>
              </a:rPr>
              <a:t>cost associated with testing and fixing any problems increase exponentially.  </a:t>
            </a:r>
          </a:p>
          <a:p>
            <a:pPr marL="457191" indent="-457191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CN" sz="2800" kern="0" dirty="0">
              <a:latin typeface="Tahoma" pitchFamily="34" charset="0"/>
              <a:cs typeface="Tahoma" pitchFamily="34" charset="0"/>
            </a:endParaRPr>
          </a:p>
          <a:p>
            <a:pPr marL="457191" indent="-457191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altLang="zh-CN" sz="2800" kern="0" dirty="0">
                <a:latin typeface="Tahoma" pitchFamily="34" charset="0"/>
                <a:cs typeface="Tahoma" pitchFamily="34" charset="0"/>
              </a:rPr>
              <a:t>You will see that a few simple steps, early on, not only are inexpensive, but very effective in reducing the exposure to </a:t>
            </a:r>
            <a:r>
              <a:rPr lang="en-US" altLang="zh-CN" sz="2800" kern="0" dirty="0" smtClean="0">
                <a:latin typeface="Tahoma" pitchFamily="34" charset="0"/>
                <a:cs typeface="Tahoma" pitchFamily="34" charset="0"/>
              </a:rPr>
              <a:t>non-conforming </a:t>
            </a:r>
            <a:r>
              <a:rPr lang="en-US" altLang="zh-CN" sz="2800" kern="0" dirty="0">
                <a:latin typeface="Tahoma" pitchFamily="34" charset="0"/>
                <a:cs typeface="Tahoma" pitchFamily="34" charset="0"/>
              </a:rPr>
              <a:t>products.</a:t>
            </a:r>
          </a:p>
          <a:p>
            <a:pPr marL="457191" indent="-457191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CN" sz="2000" kern="0" dirty="0">
              <a:latin typeface="+mn-lt"/>
            </a:endParaRPr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Verifying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21574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115368" y="1301206"/>
            <a:ext cx="64008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/>
            <a:endParaRPr lang="en-US" altLang="zh-CN" sz="1400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1371600" lvl="2" indent="-457200" algn="l">
              <a:buFontTx/>
              <a:buAutoNum type="romanUcPeriod"/>
            </a:pPr>
            <a:endParaRPr lang="en-US" altLang="zh-CN" sz="1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770" y="1850378"/>
            <a:ext cx="7228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altLang="zh-CN" dirty="0" smtClean="0">
                <a:latin typeface="Tahoma" pitchFamily="34" charset="0"/>
              </a:rPr>
              <a:t>Orient </a:t>
            </a:r>
            <a:r>
              <a:rPr lang="en-US" altLang="zh-CN" dirty="0">
                <a:latin typeface="Tahoma" pitchFamily="34" charset="0"/>
              </a:rPr>
              <a:t>yourself toward the decision maker</a:t>
            </a:r>
          </a:p>
          <a:p>
            <a:pPr marL="457200" indent="-457200">
              <a:buFontTx/>
              <a:buChar char="•"/>
            </a:pPr>
            <a:r>
              <a:rPr lang="en-US" altLang="zh-CN" dirty="0" smtClean="0">
                <a:latin typeface="Tahoma" pitchFamily="34" charset="0"/>
              </a:rPr>
              <a:t>Using a translator </a:t>
            </a:r>
            <a:r>
              <a:rPr lang="en-US" altLang="zh-CN" dirty="0">
                <a:latin typeface="Tahoma" pitchFamily="34" charset="0"/>
              </a:rPr>
              <a:t>(slow down, prep terms, bring your own)</a:t>
            </a:r>
          </a:p>
          <a:p>
            <a:pPr marL="457200" indent="-457200">
              <a:buFontTx/>
              <a:buChar char="•"/>
            </a:pPr>
            <a:r>
              <a:rPr lang="en-US" altLang="zh-CN" dirty="0" smtClean="0">
                <a:latin typeface="Tahoma" pitchFamily="34" charset="0"/>
              </a:rPr>
              <a:t>Keep supplier at Arms </a:t>
            </a:r>
            <a:r>
              <a:rPr lang="en-US" altLang="zh-CN" dirty="0" smtClean="0">
                <a:latin typeface="Tahoma" pitchFamily="34" charset="0"/>
              </a:rPr>
              <a:t>Length</a:t>
            </a:r>
            <a:endParaRPr lang="en-US" altLang="zh-CN" dirty="0">
              <a:latin typeface="Tahoma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altLang="zh-CN" dirty="0" smtClean="0">
                <a:latin typeface="Tahoma" pitchFamily="34" charset="0"/>
              </a:rPr>
              <a:t>Relax</a:t>
            </a:r>
            <a:endParaRPr lang="en-US" altLang="zh-CN" dirty="0">
              <a:latin typeface="Tahoma" pitchFamily="34" charset="0"/>
            </a:endParaRPr>
          </a:p>
          <a:p>
            <a:pPr marL="457200" indent="-457200"/>
            <a:endParaRPr lang="en-US" altLang="zh-CN" dirty="0">
              <a:latin typeface="Tahoma" pitchFamily="34" charset="0"/>
            </a:endParaRPr>
          </a:p>
          <a:p>
            <a:pPr marL="457200" indent="-457200"/>
            <a:endParaRPr lang="en-US" altLang="zh-CN" dirty="0">
              <a:latin typeface="Tahoma" pitchFamily="34" charset="0"/>
            </a:endParaRPr>
          </a:p>
          <a:p>
            <a:pPr marL="457200" indent="-457200"/>
            <a:endParaRPr lang="en-US" altLang="zh-CN" dirty="0">
              <a:latin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92770" y="3634682"/>
            <a:ext cx="3949630" cy="163121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altLang="zh-CN" b="1" dirty="0">
                <a:latin typeface="Tahoma" pitchFamily="34" charset="0"/>
              </a:rPr>
              <a:t>Negotiating Price</a:t>
            </a:r>
          </a:p>
          <a:p>
            <a:pPr marL="457200" indent="-457200" algn="r"/>
            <a:endParaRPr lang="en-US" altLang="zh-CN" sz="1400" b="1" dirty="0">
              <a:latin typeface="Tahoma" pitchFamily="34" charset="0"/>
            </a:endParaRPr>
          </a:p>
          <a:p>
            <a:pPr algn="r"/>
            <a:r>
              <a:rPr lang="en-US" altLang="zh-CN" dirty="0">
                <a:latin typeface="Tahoma" pitchFamily="34" charset="0"/>
              </a:rPr>
              <a:t>Don’t rely on your negotiation </a:t>
            </a:r>
            <a:r>
              <a:rPr lang="en-US" altLang="zh-CN" dirty="0" smtClean="0">
                <a:latin typeface="Tahoma" pitchFamily="34" charset="0"/>
              </a:rPr>
              <a:t>skills.</a:t>
            </a:r>
            <a:endParaRPr lang="en-US" altLang="zh-CN" dirty="0">
              <a:latin typeface="Tahoma" pitchFamily="34" charset="0"/>
            </a:endParaRPr>
          </a:p>
          <a:p>
            <a:pPr algn="r"/>
            <a:r>
              <a:rPr lang="en-US" altLang="zh-CN" dirty="0">
                <a:latin typeface="Tahoma" pitchFamily="34" charset="0"/>
              </a:rPr>
              <a:t>Do  rely on your research </a:t>
            </a:r>
            <a:r>
              <a:rPr lang="en-US" altLang="zh-CN" dirty="0" smtClean="0">
                <a:latin typeface="Tahoma" pitchFamily="34" charset="0"/>
              </a:rPr>
              <a:t>skills.</a:t>
            </a:r>
            <a:endParaRPr lang="en-US" altLang="zh-CN" dirty="0">
              <a:latin typeface="Tahoma" pitchFamily="34" charset="0"/>
            </a:endParaRPr>
          </a:p>
          <a:p>
            <a:pPr marL="457200" indent="-457200">
              <a:buFontTx/>
              <a:buChar char="•"/>
            </a:pPr>
            <a:endParaRPr lang="en-US" altLang="zh-CN" sz="3200" dirty="0">
              <a:latin typeface="Tahoma" pitchFamily="34" charset="0"/>
            </a:endParaRPr>
          </a:p>
        </p:txBody>
      </p:sp>
      <p:pic>
        <p:nvPicPr>
          <p:cNvPr id="6" name="Picture 5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45143" y="152400"/>
            <a:ext cx="8839200" cy="1470025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General</a:t>
            </a:r>
            <a:r>
              <a:rPr lang="en-US" sz="4000" dirty="0" smtClean="0"/>
              <a:t> Negotiation Tips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Negotiations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295660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92321" y="438056"/>
            <a:ext cx="8424796" cy="4962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77000">
                      <a:srgbClr val="FF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useo Slab 500" pitchFamily="50" charset="0"/>
                <a:cs typeface="Myriad Pro Semibold"/>
              </a:rPr>
              <a:t>Intro to the CSIC</a:t>
            </a:r>
            <a:endParaRPr kumimoji="0" lang="en-US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2">
                      <a:lumMod val="50000"/>
                    </a:schemeClr>
                  </a:gs>
                  <a:gs pos="77000">
                    <a:srgbClr val="FF000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Museo Slab 500" pitchFamily="50" charset="0"/>
              <a:cs typeface="Myriad Pro Semibold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334" y="1749382"/>
            <a:ext cx="3014652" cy="322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4078" y="1668910"/>
            <a:ext cx="40671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Museo Sans 500" pitchFamily="50" charset="0"/>
              </a:rPr>
              <a:t>» Monthly updates on sourcing trends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useo Sans 500" pitchFamily="50" charset="0"/>
              </a:rPr>
              <a:t>» Video Tutorials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useo Sans 500" pitchFamily="50" charset="0"/>
              </a:rPr>
              <a:t>» Ask-the-Experts Service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useo Sans 500" pitchFamily="50" charset="0"/>
              </a:rPr>
              <a:t>» Buyer Blogs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useo Sans 500" pitchFamily="50" charset="0"/>
              </a:rPr>
              <a:t>» White Papers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useo Sans 500" pitchFamily="50" charset="0"/>
              </a:rPr>
              <a:t>» Endorsed Service Providers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Museo Sans 500" pitchFamily="50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useo Sans 500" pitchFamily="50" charset="0"/>
              </a:rPr>
              <a:t>NEW</a:t>
            </a:r>
            <a:r>
              <a:rPr lang="en-US" sz="2000" dirty="0">
                <a:latin typeface="Museo Sans 500" pitchFamily="50" charset="0"/>
              </a:rPr>
              <a:t>: SupplierBlacklist.com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595959"/>
              </a:solidFill>
              <a:latin typeface="Museo Sans 500" pitchFamily="50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595959"/>
              </a:solidFill>
              <a:latin typeface="Museo Sans 500" pitchFamily="50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595959"/>
              </a:solidFill>
              <a:latin typeface="Museo Sans 500" pitchFamily="50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228115" y="686166"/>
            <a:ext cx="55356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Museo Sans 500" pitchFamily="50" charset="0"/>
              </a:rPr>
              <a:t>CSIC is a not-for-profit organization that exists to help educate, develop, and advance the China sourcing </a:t>
            </a:r>
            <a:r>
              <a:rPr lang="en-US" sz="1400" dirty="0" smtClean="0">
                <a:latin typeface="Museo Sans 500" pitchFamily="50" charset="0"/>
              </a:rPr>
              <a:t>profession. </a:t>
            </a:r>
            <a:r>
              <a:rPr lang="en-US" sz="1400" dirty="0">
                <a:latin typeface="Museo Sans 500" pitchFamily="50" charset="0"/>
              </a:rPr>
              <a:t>The following resources are available free of charge to the public:</a:t>
            </a:r>
          </a:p>
        </p:txBody>
      </p:sp>
      <p:pic>
        <p:nvPicPr>
          <p:cNvPr id="6" name="Picture 5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Introduction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28566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71600" y="2031121"/>
            <a:ext cx="64008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 algn="l"/>
            <a:r>
              <a:rPr lang="en-US" sz="1800" b="1" dirty="0">
                <a:solidFill>
                  <a:schemeClr val="tx1"/>
                </a:solidFill>
                <a:latin typeface="Museo Sans 500" pitchFamily="50" charset="0"/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  <a:latin typeface="Museo Sans 500" pitchFamily="50" charset="0"/>
              </a:rPr>
              <a:t>uggestions about Payments &amp; Financial Risk </a:t>
            </a:r>
            <a:endParaRPr lang="en-US" altLang="zh-CN" sz="1800" b="1" dirty="0">
              <a:solidFill>
                <a:schemeClr val="tx1"/>
              </a:solidFill>
              <a:latin typeface="Museo Sans 500" pitchFamily="50" charset="0"/>
            </a:endParaRPr>
          </a:p>
          <a:p>
            <a:pPr marL="838200" lvl="1" indent="-381000" algn="l">
              <a:buClr>
                <a:srgbClr val="0033CC"/>
              </a:buClr>
            </a:pPr>
            <a:endParaRPr lang="en-US" altLang="zh-CN" sz="1800" dirty="0">
              <a:solidFill>
                <a:schemeClr val="tx1"/>
              </a:solidFill>
              <a:latin typeface="Museo Sans 500" pitchFamily="50" charset="0"/>
            </a:endParaRPr>
          </a:p>
          <a:p>
            <a:pPr marL="838200" lvl="1" indent="-381000" algn="l">
              <a:buClr>
                <a:srgbClr val="0033CC"/>
              </a:buClr>
              <a:buFont typeface="Wingdings" pitchFamily="2" charset="2"/>
              <a:buChar char="ü"/>
            </a:pPr>
            <a:r>
              <a:rPr lang="en-US" altLang="zh-CN" sz="1800" dirty="0">
                <a:solidFill>
                  <a:schemeClr val="tx1"/>
                </a:solidFill>
                <a:latin typeface="Museo Sans 500" pitchFamily="50" charset="0"/>
              </a:rPr>
              <a:t>Make a road map for better terms</a:t>
            </a:r>
          </a:p>
          <a:p>
            <a:pPr marL="838200" lvl="1" indent="-381000" algn="l">
              <a:buClr>
                <a:srgbClr val="0033CC"/>
              </a:buClr>
              <a:buFont typeface="Wingdings" pitchFamily="2" charset="2"/>
              <a:buChar char="ü"/>
            </a:pPr>
            <a:r>
              <a:rPr lang="en-US" altLang="zh-CN" sz="1800" dirty="0" smtClean="0">
                <a:solidFill>
                  <a:schemeClr val="tx1"/>
                </a:solidFill>
                <a:latin typeface="Museo Sans 500" pitchFamily="50" charset="0"/>
              </a:rPr>
              <a:t>“</a:t>
            </a:r>
            <a:r>
              <a:rPr lang="en-US" altLang="zh-CN" sz="1800" dirty="0">
                <a:solidFill>
                  <a:schemeClr val="tx1"/>
                </a:solidFill>
                <a:latin typeface="Museo Sans 500" pitchFamily="50" charset="0"/>
              </a:rPr>
              <a:t>30-40-30” </a:t>
            </a:r>
          </a:p>
          <a:p>
            <a:pPr marL="838200" lvl="1" indent="-381000" algn="l">
              <a:buClr>
                <a:srgbClr val="0033CC"/>
              </a:buClr>
              <a:buFont typeface="Wingdings" pitchFamily="2" charset="2"/>
              <a:buChar char="ü"/>
            </a:pPr>
            <a:r>
              <a:rPr lang="en-US" altLang="zh-CN" sz="1800" dirty="0" smtClean="0">
                <a:solidFill>
                  <a:schemeClr val="tx1"/>
                </a:solidFill>
                <a:latin typeface="Museo Sans 500" pitchFamily="50" charset="0"/>
              </a:rPr>
              <a:t>Letter of Credit</a:t>
            </a:r>
          </a:p>
          <a:p>
            <a:pPr marL="838200" lvl="1" indent="-381000" algn="l">
              <a:buClr>
                <a:srgbClr val="0033CC"/>
              </a:buClr>
              <a:buFont typeface="Wingdings" pitchFamily="2" charset="2"/>
              <a:buChar char="ü"/>
            </a:pPr>
            <a:r>
              <a:rPr lang="en-US" altLang="zh-CN" sz="1800" dirty="0" smtClean="0">
                <a:solidFill>
                  <a:schemeClr val="tx1"/>
                </a:solidFill>
                <a:latin typeface="Museo Sans 500" pitchFamily="50" charset="0"/>
              </a:rPr>
              <a:t>Financial </a:t>
            </a:r>
            <a:r>
              <a:rPr lang="en-US" altLang="zh-CN" sz="1800" dirty="0">
                <a:solidFill>
                  <a:schemeClr val="tx1"/>
                </a:solidFill>
                <a:latin typeface="Museo Sans 500" pitchFamily="50" charset="0"/>
              </a:rPr>
              <a:t>Exposure is really Quality </a:t>
            </a:r>
            <a:r>
              <a:rPr lang="en-US" altLang="zh-CN" sz="1800" dirty="0" smtClean="0">
                <a:solidFill>
                  <a:schemeClr val="tx1"/>
                </a:solidFill>
                <a:latin typeface="Museo Sans 500" pitchFamily="50" charset="0"/>
              </a:rPr>
              <a:t>Exposure</a:t>
            </a:r>
            <a:endParaRPr lang="en-US" altLang="zh-CN" sz="1800" dirty="0">
              <a:solidFill>
                <a:schemeClr val="tx1"/>
              </a:solidFill>
              <a:latin typeface="Museo Sans 500" pitchFamily="50" charset="0"/>
            </a:endParaRPr>
          </a:p>
          <a:p>
            <a:pPr marL="838200" lvl="1" indent="-381000" algn="l">
              <a:buClr>
                <a:srgbClr val="0033CC"/>
              </a:buClr>
              <a:buFont typeface="Wingdings" pitchFamily="2" charset="2"/>
              <a:buChar char="ü"/>
            </a:pPr>
            <a:r>
              <a:rPr lang="en-US" altLang="zh-CN" sz="1800" dirty="0">
                <a:solidFill>
                  <a:schemeClr val="tx1"/>
                </a:solidFill>
                <a:latin typeface="Museo Sans 500" pitchFamily="50" charset="0"/>
              </a:rPr>
              <a:t>If worried about Traditional Risk then consider:</a:t>
            </a:r>
          </a:p>
          <a:p>
            <a:pPr marL="1295400" lvl="2" indent="-381000" algn="l">
              <a:buClr>
                <a:srgbClr val="0033CC"/>
              </a:buClr>
            </a:pPr>
            <a:r>
              <a:rPr lang="en-US" altLang="zh-CN" sz="1400" dirty="0" smtClean="0">
                <a:solidFill>
                  <a:schemeClr val="tx1"/>
                </a:solidFill>
                <a:latin typeface="Museo Sans 500" pitchFamily="50" charset="0"/>
              </a:rPr>
              <a:t>- Site </a:t>
            </a:r>
            <a:r>
              <a:rPr lang="en-US" altLang="zh-CN" sz="1400" dirty="0">
                <a:solidFill>
                  <a:schemeClr val="tx1"/>
                </a:solidFill>
                <a:latin typeface="Museo Sans 500" pitchFamily="50" charset="0"/>
              </a:rPr>
              <a:t>visits by you or a 3</a:t>
            </a:r>
            <a:r>
              <a:rPr lang="en-US" altLang="zh-CN" sz="1400" baseline="30000" dirty="0">
                <a:solidFill>
                  <a:schemeClr val="tx1"/>
                </a:solidFill>
                <a:latin typeface="Museo Sans 500" pitchFamily="50" charset="0"/>
              </a:rPr>
              <a:t>rd</a:t>
            </a:r>
            <a:r>
              <a:rPr lang="en-US" altLang="zh-CN" sz="1400" dirty="0">
                <a:solidFill>
                  <a:schemeClr val="tx1"/>
                </a:solidFill>
                <a:latin typeface="Museo Sans 500" pitchFamily="50" charset="0"/>
              </a:rPr>
              <a:t> party to confirm vendor is a real manufacturer</a:t>
            </a:r>
          </a:p>
          <a:p>
            <a:pPr marL="457200" indent="-457200" algn="l"/>
            <a:endParaRPr lang="en-US" altLang="zh-CN" sz="1400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1371600" lvl="2" indent="-457200" algn="l">
              <a:buFontTx/>
              <a:buAutoNum type="romanUcPeriod"/>
            </a:pPr>
            <a:endParaRPr lang="en-US" altLang="zh-CN" sz="140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145143" y="312057"/>
            <a:ext cx="8839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Contracts and Payment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Negotiations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366772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 </a:t>
            </a:r>
            <a:r>
              <a:rPr lang="en-US" dirty="0"/>
              <a:t>Common Mistakes that importers make? </a:t>
            </a:r>
          </a:p>
        </p:txBody>
      </p:sp>
      <p:pic>
        <p:nvPicPr>
          <p:cNvPr id="3" name="Picture 2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Common Mistakes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379640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4672" y="941879"/>
            <a:ext cx="77361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Museo Sans 500" pitchFamily="50" charset="0"/>
              </a:rPr>
              <a:t>Mistake #1: </a:t>
            </a:r>
            <a:r>
              <a:rPr lang="en-US" sz="2800" i="1" dirty="0" smtClean="0">
                <a:latin typeface="Museo Sans 500" pitchFamily="50" charset="0"/>
              </a:rPr>
              <a:t>Poorly defined specs</a:t>
            </a:r>
          </a:p>
          <a:p>
            <a:r>
              <a:rPr lang="en-US" sz="2800" i="1" dirty="0" smtClean="0">
                <a:latin typeface="Museo Sans 500" pitchFamily="50" charset="0"/>
              </a:rPr>
              <a:t>Very dangerous if your product is customized</a:t>
            </a:r>
          </a:p>
          <a:p>
            <a:endParaRPr lang="en-US" sz="2800" dirty="0" smtClean="0">
              <a:latin typeface="Museo Sans 500" pitchFamily="50" charset="0"/>
            </a:endParaRPr>
          </a:p>
          <a:p>
            <a:r>
              <a:rPr lang="en-US" sz="2800" dirty="0" smtClean="0">
                <a:latin typeface="Museo Sans 500" pitchFamily="50" charset="0"/>
              </a:rPr>
              <a:t>What can go wrong?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Museo Sans 500" pitchFamily="50" charset="0"/>
              </a:rPr>
              <a:t>DFM becomes “</a:t>
            </a:r>
            <a:r>
              <a:rPr lang="en-US" sz="2800" dirty="0" err="1" smtClean="0">
                <a:latin typeface="Museo Sans 500" pitchFamily="50" charset="0"/>
              </a:rPr>
              <a:t>DFS</a:t>
            </a:r>
            <a:r>
              <a:rPr lang="en-US" sz="2800" dirty="0" smtClean="0">
                <a:latin typeface="Museo Sans 500" pitchFamily="50" charset="0"/>
              </a:rPr>
              <a:t>”. Price/Quality/Lead time compromised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Museo Sans 500" pitchFamily="50" charset="0"/>
              </a:rPr>
              <a:t>Lose control over IP</a:t>
            </a:r>
          </a:p>
          <a:p>
            <a:endParaRPr lang="en-US" sz="2800" dirty="0" smtClean="0">
              <a:latin typeface="Museo Sans 500" pitchFamily="50" charset="0"/>
            </a:endParaRPr>
          </a:p>
          <a:p>
            <a:r>
              <a:rPr lang="en-US" sz="2800" dirty="0" smtClean="0">
                <a:latin typeface="Museo Sans 500" pitchFamily="50" charset="0"/>
              </a:rPr>
              <a:t>Solution:   Manufacturing &amp; Engineering are stand alone services.</a:t>
            </a:r>
            <a:endParaRPr lang="en-US" altLang="zh-CN" sz="2800" dirty="0">
              <a:latin typeface="Museo Sans 500" pitchFamily="50" charset="0"/>
            </a:endParaRPr>
          </a:p>
          <a:p>
            <a:pPr marL="457200" indent="-457200"/>
            <a:endParaRPr lang="zh-CN" altLang="en-US" sz="2800" b="1" dirty="0">
              <a:latin typeface="Palatino Linotype" pitchFamily="18" charset="0"/>
            </a:endParaRPr>
          </a:p>
        </p:txBody>
      </p:sp>
      <p:pic>
        <p:nvPicPr>
          <p:cNvPr id="3" name="Picture 2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Common Mistakes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48019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711200"/>
            <a:ext cx="8382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altLang="zh-CN" sz="2800" dirty="0">
                <a:solidFill>
                  <a:prstClr val="black"/>
                </a:solidFill>
              </a:rPr>
              <a:t>Mistake #2: </a:t>
            </a:r>
            <a:r>
              <a:rPr lang="en-US" sz="2800" i="1" dirty="0">
                <a:solidFill>
                  <a:prstClr val="black"/>
                </a:solidFill>
              </a:rPr>
              <a:t>Not knowing the all-in cost of the </a:t>
            </a:r>
            <a:r>
              <a:rPr lang="en-US" sz="2800" i="1" dirty="0" smtClean="0">
                <a:solidFill>
                  <a:prstClr val="black"/>
                </a:solidFill>
              </a:rPr>
              <a:t>“Asia price”</a:t>
            </a:r>
          </a:p>
          <a:p>
            <a:pPr defTabSz="457200"/>
            <a:endParaRPr lang="en-US" sz="2600" dirty="0" smtClean="0">
              <a:solidFill>
                <a:prstClr val="black"/>
              </a:solidFill>
            </a:endParaRPr>
          </a:p>
          <a:p>
            <a:pPr defTabSz="457200"/>
            <a:r>
              <a:rPr lang="en-US" sz="2400" dirty="0" smtClean="0">
                <a:solidFill>
                  <a:prstClr val="black"/>
                </a:solidFill>
              </a:rPr>
              <a:t>Often </a:t>
            </a:r>
            <a:r>
              <a:rPr lang="en-US" sz="2400" dirty="0">
                <a:solidFill>
                  <a:prstClr val="black"/>
                </a:solidFill>
              </a:rPr>
              <a:t>overlooked </a:t>
            </a:r>
            <a:r>
              <a:rPr lang="en-US" sz="2400" dirty="0" smtClean="0">
                <a:solidFill>
                  <a:prstClr val="black"/>
                </a:solidFill>
              </a:rPr>
              <a:t>costs in addition to the purchase price: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534" y="2459726"/>
            <a:ext cx="33724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6" indent="234950" defTabSz="457200"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Investment into </a:t>
            </a:r>
            <a:r>
              <a:rPr lang="en-US" sz="2000" dirty="0" smtClean="0">
                <a:solidFill>
                  <a:prstClr val="black"/>
                </a:solidFill>
              </a:rPr>
              <a:t>tooling</a:t>
            </a:r>
          </a:p>
          <a:p>
            <a:pPr marL="339725" lvl="6" indent="234950" defTabSz="457200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</a:endParaRPr>
          </a:p>
          <a:p>
            <a:pPr marL="339725" lvl="6" indent="234950" defTabSz="457200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</a:rPr>
              <a:t>Insurance for tooling</a:t>
            </a:r>
          </a:p>
          <a:p>
            <a:pPr marL="339725" lvl="6" indent="234950" defTabSz="457200">
              <a:buFont typeface="Wingdings" pitchFamily="2" charset="2"/>
              <a:buChar char="ü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39725" lvl="6" indent="234950" defTabSz="457200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</a:rPr>
              <a:t>Shipping </a:t>
            </a:r>
            <a:r>
              <a:rPr lang="en-US" sz="2000" dirty="0">
                <a:solidFill>
                  <a:prstClr val="black"/>
                </a:solidFill>
              </a:rPr>
              <a:t>and logistics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39725" lvl="6" indent="234950" defTabSz="457200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</a:endParaRPr>
          </a:p>
          <a:p>
            <a:pPr marL="339725" lvl="6" indent="234950" defTabSz="457200"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Quality </a:t>
            </a:r>
            <a:r>
              <a:rPr lang="en-US" sz="2000" dirty="0" smtClean="0">
                <a:solidFill>
                  <a:prstClr val="black"/>
                </a:solidFill>
              </a:rPr>
              <a:t>Control</a:t>
            </a:r>
          </a:p>
          <a:p>
            <a:pPr marL="339725" lvl="6" indent="234950" defTabSz="457200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</a:endParaRPr>
          </a:p>
          <a:p>
            <a:pPr marL="339725" lvl="6" indent="234950" defTabSz="457200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2768600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6" defTabSz="457200"/>
            <a:r>
              <a:rPr lang="en-US" sz="2000" dirty="0" smtClean="0">
                <a:solidFill>
                  <a:srgbClr val="C00000"/>
                </a:solidFill>
              </a:rPr>
              <a:t>Privately owned </a:t>
            </a:r>
            <a:r>
              <a:rPr lang="en-US" sz="2000" dirty="0">
                <a:solidFill>
                  <a:srgbClr val="C00000"/>
                </a:solidFill>
              </a:rPr>
              <a:t>equipment </a:t>
            </a:r>
            <a:r>
              <a:rPr lang="en-US" sz="2000" dirty="0" smtClean="0">
                <a:solidFill>
                  <a:srgbClr val="C00000"/>
                </a:solidFill>
              </a:rPr>
              <a:t>		AUD </a:t>
            </a:r>
            <a:r>
              <a:rPr lang="en-US" sz="2000" dirty="0">
                <a:solidFill>
                  <a:srgbClr val="C00000"/>
                </a:solidFill>
              </a:rPr>
              <a:t>to </a:t>
            </a:r>
            <a:r>
              <a:rPr lang="en-US" sz="2000" dirty="0" smtClean="0">
                <a:solidFill>
                  <a:srgbClr val="C00000"/>
                </a:solidFill>
              </a:rPr>
              <a:t>RMB/INR/etc.</a:t>
            </a:r>
            <a:endParaRPr lang="en-US" sz="2000" dirty="0">
              <a:solidFill>
                <a:srgbClr val="C00000"/>
              </a:solidFill>
            </a:endParaRPr>
          </a:p>
          <a:p>
            <a:pPr marL="339725" lvl="6" defTabSz="457200"/>
            <a:r>
              <a:rPr lang="en-US" sz="2000" dirty="0" smtClean="0">
                <a:solidFill>
                  <a:srgbClr val="C00000"/>
                </a:solidFill>
              </a:rPr>
              <a:t>	</a:t>
            </a:r>
          </a:p>
          <a:p>
            <a:pPr marL="339725" lvl="6" defTabSz="457200"/>
            <a:r>
              <a:rPr lang="en-US" sz="2000" dirty="0" smtClean="0">
                <a:solidFill>
                  <a:srgbClr val="C00000"/>
                </a:solidFill>
              </a:rPr>
              <a:t> against fire, damage etc.  			Last </a:t>
            </a:r>
            <a:r>
              <a:rPr lang="en-US" sz="2000" dirty="0">
                <a:solidFill>
                  <a:srgbClr val="C00000"/>
                </a:solidFill>
              </a:rPr>
              <a:t>minute flight tickets </a:t>
            </a:r>
            <a:r>
              <a:rPr lang="en-US" sz="2000" dirty="0" smtClean="0">
                <a:solidFill>
                  <a:srgbClr val="C00000"/>
                </a:solidFill>
              </a:rPr>
              <a:t>and 									accommodation</a:t>
            </a:r>
            <a:endParaRPr lang="en-US" sz="2000" dirty="0">
              <a:solidFill>
                <a:srgbClr val="C00000"/>
              </a:solidFill>
            </a:endParaRPr>
          </a:p>
          <a:p>
            <a:pPr marL="339725" lvl="6" defTabSz="457200"/>
            <a:r>
              <a:rPr lang="en-US" sz="2000" dirty="0" smtClean="0">
                <a:solidFill>
                  <a:srgbClr val="C00000"/>
                </a:solidFill>
              </a:rPr>
              <a:t>8%</a:t>
            </a:r>
          </a:p>
          <a:p>
            <a:pPr marL="339725" lvl="6" defTabSz="457200"/>
            <a:endParaRPr lang="en-US" sz="2000" dirty="0" smtClean="0">
              <a:solidFill>
                <a:srgbClr val="C00000"/>
              </a:solidFill>
            </a:endParaRPr>
          </a:p>
          <a:p>
            <a:pPr marL="339725" lvl="6" defTabSz="457200"/>
            <a:r>
              <a:rPr lang="en-US" sz="2000" dirty="0" smtClean="0">
                <a:solidFill>
                  <a:srgbClr val="C00000"/>
                </a:solidFill>
              </a:rPr>
              <a:t>10%</a:t>
            </a:r>
            <a:endParaRPr lang="en-US" sz="2000" dirty="0">
              <a:solidFill>
                <a:srgbClr val="C00000"/>
              </a:solidFill>
            </a:endParaRPr>
          </a:p>
          <a:p>
            <a:pPr marL="339725" lvl="6" defTabSz="457200"/>
            <a:endParaRPr lang="en-US" sz="2000" dirty="0" smtClean="0">
              <a:solidFill>
                <a:srgbClr val="C00000"/>
              </a:solidFill>
            </a:endParaRPr>
          </a:p>
          <a:p>
            <a:pPr marL="339725" lvl="6" defTabSz="457200"/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246380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9725" lvl="6" indent="234950" defTabSz="457200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</a:rPr>
              <a:t>Exchange </a:t>
            </a:r>
            <a:r>
              <a:rPr lang="en-US" sz="2000" dirty="0">
                <a:solidFill>
                  <a:prstClr val="black"/>
                </a:solidFill>
              </a:rPr>
              <a:t>rate volatility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39725" lvl="6" indent="234950" defTabSz="457200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</a:endParaRPr>
          </a:p>
          <a:p>
            <a:pPr marL="339725" lvl="6" indent="234950" defTabSz="457200"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Emergency visits to </a:t>
            </a:r>
            <a:r>
              <a:rPr lang="en-US" sz="2000" dirty="0" smtClean="0">
                <a:solidFill>
                  <a:prstClr val="black"/>
                </a:solidFill>
              </a:rPr>
              <a:t>Asia</a:t>
            </a:r>
          </a:p>
          <a:p>
            <a:pPr marL="339725" lvl="6" indent="234950" defTabSz="457200">
              <a:buFont typeface="Wingdings" pitchFamily="2" charset="2"/>
              <a:buChar char="ü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39725" lvl="6" indent="234950" defTabSz="457200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</a:endParaRPr>
          </a:p>
          <a:p>
            <a:pPr marL="339725" lvl="6" indent="234950" defTabSz="457200"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Claim </a:t>
            </a:r>
            <a:r>
              <a:rPr lang="en-US" sz="2000" dirty="0" smtClean="0">
                <a:solidFill>
                  <a:prstClr val="black"/>
                </a:solidFill>
              </a:rPr>
              <a:t>handling</a:t>
            </a:r>
          </a:p>
          <a:p>
            <a:pPr marL="339725" lvl="6" indent="234950" defTabSz="457200"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Commissions to </a:t>
            </a:r>
            <a:r>
              <a:rPr lang="en-US" sz="2000" dirty="0" smtClean="0">
                <a:solidFill>
                  <a:prstClr val="black"/>
                </a:solidFill>
              </a:rPr>
              <a:t>agent</a:t>
            </a:r>
          </a:p>
          <a:p>
            <a:pPr marL="339725" lvl="6" indent="234950" defTabSz="457200">
              <a:buFont typeface="Wingdings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</a:rPr>
              <a:t>Factory Audits</a:t>
            </a:r>
          </a:p>
          <a:p>
            <a:pPr marL="339725" lvl="6" indent="234950" defTabSz="457200">
              <a:buFont typeface="Wingdings" pitchFamily="2" charset="2"/>
              <a:buChar char="ü"/>
            </a:pPr>
            <a:endParaRPr lang="en-US" sz="2000" dirty="0">
              <a:solidFill>
                <a:prstClr val="black"/>
              </a:solidFill>
            </a:endParaRPr>
          </a:p>
          <a:p>
            <a:pPr marL="339725" lvl="6" indent="234950" defTabSz="457200">
              <a:buFont typeface="Wingdings" pitchFamily="2" charset="2"/>
              <a:buChar char="ü"/>
            </a:pPr>
            <a:endParaRPr lang="zh-CN" altLang="en-US" sz="2800" b="1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pic>
        <p:nvPicPr>
          <p:cNvPr id="6" name="Picture 5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Common Mistakes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305476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25715" y="1232164"/>
            <a:ext cx="77361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Museo Sans 500" pitchFamily="50" charset="0"/>
              </a:rPr>
              <a:t>Mistake #3: </a:t>
            </a:r>
            <a:r>
              <a:rPr lang="en-US" sz="2800" i="1" dirty="0" smtClean="0">
                <a:latin typeface="Museo Sans 500" pitchFamily="50" charset="0"/>
              </a:rPr>
              <a:t>Failure to audit the factory/ Falling for the golden sample</a:t>
            </a:r>
          </a:p>
          <a:p>
            <a:endParaRPr lang="en-US" sz="2800" dirty="0" smtClean="0">
              <a:latin typeface="Museo Sans 500" pitchFamily="50" charset="0"/>
            </a:endParaRPr>
          </a:p>
          <a:p>
            <a:endParaRPr lang="en-US" sz="2800" dirty="0" smtClean="0">
              <a:latin typeface="Museo Sans 500" pitchFamily="50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Museo Sans 500" pitchFamily="50" charset="0"/>
              </a:rPr>
              <a:t>Dangers of not auditing the factory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Museo Sans 500" pitchFamily="50" charset="0"/>
              </a:rPr>
              <a:t>What a golden sample does not guarantee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Museo Sans 500" pitchFamily="50" charset="0"/>
              </a:rPr>
              <a:t>An idea about QC services pricing</a:t>
            </a:r>
            <a:br>
              <a:rPr lang="en-US" sz="2800" dirty="0" smtClean="0">
                <a:latin typeface="Museo Sans 500" pitchFamily="50" charset="0"/>
              </a:rPr>
            </a:br>
            <a:endParaRPr lang="en-US" sz="2800" dirty="0" smtClean="0">
              <a:latin typeface="Museo Sans 500" pitchFamily="50" charset="0"/>
            </a:endParaRPr>
          </a:p>
          <a:p>
            <a:r>
              <a:rPr lang="en-US" sz="2800" dirty="0" smtClean="0">
                <a:latin typeface="Museo Sans 500" pitchFamily="50" charset="0"/>
              </a:rPr>
              <a:t> </a:t>
            </a:r>
          </a:p>
          <a:p>
            <a:pPr marL="457200" indent="-457200"/>
            <a:endParaRPr lang="en-US" altLang="zh-CN" sz="2800" dirty="0">
              <a:latin typeface="Museo Sans 500" pitchFamily="50" charset="0"/>
            </a:endParaRPr>
          </a:p>
          <a:p>
            <a:pPr marL="457200" indent="-457200"/>
            <a:endParaRPr lang="zh-CN" altLang="en-US" sz="2800" b="1" dirty="0">
              <a:latin typeface="Museo Sans 500" pitchFamily="50" charset="0"/>
            </a:endParaRPr>
          </a:p>
        </p:txBody>
      </p:sp>
      <p:pic>
        <p:nvPicPr>
          <p:cNvPr id="3" name="Picture 2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Common Mistakes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2029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6400" y="822204"/>
            <a:ext cx="8505371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Museo Sans 500" pitchFamily="50" charset="0"/>
              </a:rPr>
              <a:t>Mistake #4: </a:t>
            </a:r>
            <a:r>
              <a:rPr lang="en-US" altLang="zh-CN" sz="2800" i="1" dirty="0" smtClean="0">
                <a:latin typeface="Museo Sans 500" pitchFamily="50" charset="0"/>
              </a:rPr>
              <a:t>Payment terms </a:t>
            </a:r>
            <a:r>
              <a:rPr lang="en-US" sz="2800" i="1" dirty="0" smtClean="0">
                <a:latin typeface="Museo Sans 500" pitchFamily="50" charset="0"/>
              </a:rPr>
              <a:t>not linked to performance of supplier</a:t>
            </a:r>
          </a:p>
          <a:p>
            <a:endParaRPr lang="en-US" sz="2800" b="1" i="1" dirty="0" smtClean="0">
              <a:latin typeface="Museo Sans 500" pitchFamily="50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Museo Sans 500" pitchFamily="50" charset="0"/>
              </a:rPr>
              <a:t>Keep the deposit as small as possible and don't make the remaining payments until after the 3rd party has done the inspection</a:t>
            </a:r>
          </a:p>
          <a:p>
            <a:pPr lvl="1">
              <a:buFont typeface="Wingdings" pitchFamily="2" charset="2"/>
              <a:buChar char="ü"/>
            </a:pPr>
            <a:endParaRPr lang="en-US" sz="2800" i="1" dirty="0" smtClean="0">
              <a:latin typeface="Museo Sans 500" pitchFamily="50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i="1" dirty="0" smtClean="0">
                <a:latin typeface="Museo Sans 500" pitchFamily="50" charset="0"/>
              </a:rPr>
              <a:t>30/70 or no deal</a:t>
            </a:r>
          </a:p>
          <a:p>
            <a:pPr lvl="1"/>
            <a:endParaRPr lang="en-US" sz="2800" i="1" dirty="0" smtClean="0">
              <a:latin typeface="Museo Sans 500" pitchFamily="50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i="1" dirty="0" smtClean="0">
                <a:latin typeface="Museo Sans 500" pitchFamily="50" charset="0"/>
              </a:rPr>
              <a:t>30/40/30 is better</a:t>
            </a:r>
          </a:p>
          <a:p>
            <a:endParaRPr lang="en-US" sz="2800" b="1" i="1" dirty="0" smtClean="0">
              <a:latin typeface="Museo Sans 500" pitchFamily="50" charset="0"/>
            </a:endParaRPr>
          </a:p>
          <a:p>
            <a:endParaRPr lang="en-US" sz="2800" b="1" i="1" dirty="0" smtClean="0">
              <a:latin typeface="Museo Sans 500" pitchFamily="50" charset="0"/>
            </a:endParaRPr>
          </a:p>
          <a:p>
            <a:endParaRPr lang="en-US" sz="2800" b="1" i="1" dirty="0" smtClean="0">
              <a:latin typeface="Museo Sans 500" pitchFamily="50" charset="0"/>
            </a:endParaRPr>
          </a:p>
          <a:p>
            <a:endParaRPr lang="en-US" sz="2800" b="1" dirty="0" smtClean="0">
              <a:latin typeface="Museo Sans 500" pitchFamily="50" charset="0"/>
            </a:endParaRPr>
          </a:p>
          <a:p>
            <a:endParaRPr lang="en-US" sz="4000" b="1" dirty="0" smtClean="0">
              <a:latin typeface="Museo Sans 500" pitchFamily="50" charset="0"/>
            </a:endParaRPr>
          </a:p>
          <a:p>
            <a:pPr lvl="0"/>
            <a:r>
              <a:rPr lang="en-US" sz="2800" dirty="0" smtClean="0">
                <a:latin typeface="Museo Sans 500" pitchFamily="50" charset="0"/>
              </a:rPr>
              <a:t> </a:t>
            </a:r>
          </a:p>
          <a:p>
            <a:endParaRPr lang="en-US" sz="2800" i="1" dirty="0" smtClean="0">
              <a:latin typeface="Museo Sans 500" pitchFamily="50" charset="0"/>
            </a:endParaRPr>
          </a:p>
          <a:p>
            <a:endParaRPr lang="en-US" sz="2800" dirty="0" smtClean="0">
              <a:latin typeface="Museo Sans 500" pitchFamily="50" charset="0"/>
            </a:endParaRPr>
          </a:p>
        </p:txBody>
      </p:sp>
      <p:pic>
        <p:nvPicPr>
          <p:cNvPr id="3" name="Picture 2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Common Mistakes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34390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5086" y="798286"/>
            <a:ext cx="8055428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Museo Sans 500" pitchFamily="50" charset="0"/>
              </a:rPr>
              <a:t>Mistake #5: </a:t>
            </a:r>
            <a:r>
              <a:rPr lang="en-US" sz="2800" dirty="0" smtClean="0">
                <a:latin typeface="Museo Sans 500" pitchFamily="50" charset="0"/>
              </a:rPr>
              <a:t>Registering your intellectual property (IP) after you have been knocked off  </a:t>
            </a:r>
          </a:p>
          <a:p>
            <a:endParaRPr lang="en-US" sz="2800" b="1" dirty="0" smtClean="0">
              <a:latin typeface="Museo Sans 500" pitchFamily="50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i="1" dirty="0" smtClean="0">
                <a:latin typeface="Museo Sans 500" pitchFamily="50" charset="0"/>
              </a:rPr>
              <a:t>Pay the limited expenses, engage a lawyer to register trademarks prior to doing any business in Asia, especially in China</a:t>
            </a:r>
            <a:endParaRPr lang="en-US" sz="2400" dirty="0" smtClean="0">
              <a:latin typeface="Museo Sans 500" pitchFamily="50" charset="0"/>
            </a:endParaRPr>
          </a:p>
          <a:p>
            <a:pPr lvl="1">
              <a:buFont typeface="Wingdings" pitchFamily="2" charset="2"/>
              <a:buChar char="ü"/>
            </a:pPr>
            <a:endParaRPr lang="en-US" sz="2400" dirty="0" smtClean="0">
              <a:latin typeface="Museo Sans 500" pitchFamily="50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i="1" dirty="0" smtClean="0">
                <a:latin typeface="Museo Sans 500" pitchFamily="50" charset="0"/>
              </a:rPr>
              <a:t>“First to register” vs. “First to use” </a:t>
            </a:r>
          </a:p>
          <a:p>
            <a:pPr lvl="1">
              <a:buFont typeface="Wingdings" pitchFamily="2" charset="2"/>
              <a:buChar char="ü"/>
            </a:pPr>
            <a:endParaRPr lang="en-US" sz="2400" i="1" dirty="0" smtClean="0">
              <a:latin typeface="Museo Sans 500" pitchFamily="50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i="1" dirty="0" smtClean="0">
                <a:latin typeface="Museo Sans 500" pitchFamily="50" charset="0"/>
              </a:rPr>
              <a:t>“Squatters”</a:t>
            </a:r>
            <a:endParaRPr lang="en-US" sz="2400" dirty="0" smtClean="0">
              <a:latin typeface="Museo Sans 500" pitchFamily="50" charset="0"/>
            </a:endParaRPr>
          </a:p>
          <a:p>
            <a:endParaRPr lang="en-US" sz="2800" b="1" i="1" dirty="0" smtClean="0">
              <a:latin typeface="Museo Sans 500" pitchFamily="50" charset="0"/>
            </a:endParaRPr>
          </a:p>
          <a:p>
            <a:endParaRPr lang="en-US" sz="2800" b="1" i="1" dirty="0" smtClean="0">
              <a:latin typeface="Museo Sans 500" pitchFamily="50" charset="0"/>
            </a:endParaRPr>
          </a:p>
          <a:p>
            <a:endParaRPr lang="en-US" sz="2800" b="1" dirty="0" smtClean="0">
              <a:latin typeface="Museo Sans 500" pitchFamily="50" charset="0"/>
            </a:endParaRPr>
          </a:p>
          <a:p>
            <a:endParaRPr lang="en-US" sz="4000" b="1" dirty="0" smtClean="0">
              <a:latin typeface="Museo Sans 500" pitchFamily="50" charset="0"/>
            </a:endParaRPr>
          </a:p>
          <a:p>
            <a:pPr lvl="0"/>
            <a:r>
              <a:rPr lang="en-US" sz="2800" dirty="0" smtClean="0">
                <a:latin typeface="Museo Sans 500" pitchFamily="50" charset="0"/>
              </a:rPr>
              <a:t> </a:t>
            </a:r>
          </a:p>
          <a:p>
            <a:endParaRPr lang="en-US" sz="2800" i="1" dirty="0" smtClean="0">
              <a:latin typeface="Museo Sans 500" pitchFamily="50" charset="0"/>
            </a:endParaRPr>
          </a:p>
          <a:p>
            <a:endParaRPr lang="en-US" sz="2800" dirty="0" smtClean="0">
              <a:latin typeface="Museo Sans 500" pitchFamily="50" charset="0"/>
            </a:endParaRPr>
          </a:p>
        </p:txBody>
      </p:sp>
      <p:pic>
        <p:nvPicPr>
          <p:cNvPr id="3" name="Picture 2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879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Common Mistakes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253153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82171" y="1301206"/>
            <a:ext cx="3705345" cy="380719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Myriad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Myriad Pro"/>
              </a:rPr>
              <a:t>Let’s thank the Australian International Sourcing Fair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altLang="zh-CN" sz="1600" b="1" dirty="0">
              <a:latin typeface="Tahoma" pitchFamily="34" charset="0"/>
              <a:cs typeface="Myriad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zh-CN" sz="1600" b="1" smtClean="0">
                <a:latin typeface="Tahoma" pitchFamily="34" charset="0"/>
                <a:cs typeface="Myriad Pro"/>
              </a:rPr>
              <a:t>Most </a:t>
            </a:r>
            <a:r>
              <a:rPr lang="en-US" altLang="zh-CN" sz="1600" b="1" smtClean="0">
                <a:latin typeface="Tahoma" pitchFamily="34" charset="0"/>
                <a:cs typeface="Myriad Pro"/>
              </a:rPr>
              <a:t>suppliers </a:t>
            </a:r>
            <a:r>
              <a:rPr lang="en-US" altLang="zh-CN" sz="1600" b="1" dirty="0" smtClean="0">
                <a:latin typeface="Tahoma" pitchFamily="34" charset="0"/>
                <a:cs typeface="Myriad Pro"/>
              </a:rPr>
              <a:t>are a pleasure to deal with, but…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Myriad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Myriad Pro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Myriad Pro"/>
              </a:rPr>
              <a:t>Spend the time to find the right partners for both manufacturing and service providers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Myriad Pro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Myriad Pro"/>
              </a:rPr>
              <a:t>Inspection linked to a Payment Plan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77380" y="1073854"/>
            <a:ext cx="4786347" cy="508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Myriad Pro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Asia Quality Focus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Email: Dave@AsiaQualityFocus.com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Company: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Myriad Pro"/>
                <a:hlinkClick r:id="rId2"/>
              </a:rPr>
              <a:t>www.AsiaQualityFocus.c</a:t>
            </a:r>
            <a:r>
              <a:rPr lang="en-US" altLang="zh-CN" sz="1600" dirty="0" err="1" smtClean="0">
                <a:cs typeface="Myriad Pro"/>
                <a:hlinkClick r:id="rId2"/>
              </a:rPr>
              <a:t>om</a:t>
            </a:r>
            <a:r>
              <a:rPr lang="en-US" altLang="zh-CN" sz="1600" dirty="0" smtClean="0">
                <a:cs typeface="Myriad Pro"/>
              </a:rPr>
              <a:t> 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yriad Pro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yriad Pro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China Sourcing Information Center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	(A Not for Profit, Buyer Support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Network/</a:t>
            </a:r>
            <a:r>
              <a:rPr kumimoji="0" lang="en-US" altLang="zh-CN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Endorsed Service Providers</a:t>
            </a:r>
            <a:r>
              <a:rPr kumimoji="0" lang="en-US" altLang="zh-CN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 at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  <a:hlinkClick r:id="rId3"/>
              </a:rPr>
              <a:t>www.ChinaSourcingInfo.org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yriad Pro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Twitter:  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@</a:t>
            </a:r>
            <a:r>
              <a:rPr kumimoji="0" lang="en-US" altLang="zh-CN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QualityFocus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yriad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yriad Pro"/>
              </a:rPr>
              <a:t> </a:t>
            </a:r>
          </a:p>
          <a:p>
            <a:pPr lvl="1">
              <a:spcBef>
                <a:spcPct val="20000"/>
              </a:spcBef>
              <a:buFont typeface="Arial"/>
              <a:buNone/>
              <a:defRPr/>
            </a:pPr>
            <a:r>
              <a:rPr lang="en-US" sz="1600" b="1" dirty="0" smtClean="0">
                <a:cs typeface="Myriad Pro"/>
              </a:rPr>
              <a:t>LinkedIn “David B. Fisher”</a:t>
            </a:r>
          </a:p>
          <a:p>
            <a:pPr lvl="1" algn="r">
              <a:spcBef>
                <a:spcPct val="20000"/>
              </a:spcBef>
              <a:buFont typeface="Arial"/>
              <a:buNone/>
              <a:defRPr/>
            </a:pPr>
            <a:r>
              <a:rPr lang="en-US" sz="2400" i="1" dirty="0" smtClean="0">
                <a:cs typeface="Myriad Pro"/>
              </a:rPr>
              <a:t>or stop by booth </a:t>
            </a:r>
            <a:r>
              <a:rPr lang="en-US" sz="2400" b="1" i="1" dirty="0" smtClean="0">
                <a:cs typeface="Myriad Pro"/>
              </a:rPr>
              <a:t>I26</a:t>
            </a:r>
            <a:r>
              <a:rPr lang="en-US" sz="2400" i="1" dirty="0" smtClean="0">
                <a:cs typeface="Myriad Pro"/>
              </a:rPr>
              <a:t> to visit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yriad Pro"/>
            </a:endParaRP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FF"/>
              </a:buClr>
              <a:buSzTx/>
              <a:buFont typeface="Tahoma" pitchFamily="34" charset="0"/>
              <a:buChar char="–"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Myriad Pr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Myriad Pro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Myriad Pro"/>
            </a:endParaRPr>
          </a:p>
          <a:p>
            <a:pPr marL="1371600" marR="0" lvl="2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Myriad Pro"/>
            </a:endParaRPr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0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026" y="1350808"/>
            <a:ext cx="3072897" cy="42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7567" y="950678"/>
            <a:ext cx="4334376" cy="800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800000"/>
                    </a:gs>
                    <a:gs pos="77000">
                      <a:srgbClr val="FF0000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useo Sans 500" pitchFamily="50" charset="0"/>
                <a:ea typeface="+mj-ea"/>
                <a:cs typeface="Myriad Pro Semibold"/>
                <a:hlinkClick r:id="rId3"/>
              </a:rPr>
              <a:t>www.ChinaSourcingInfo.org/book</a:t>
            </a:r>
            <a:endParaRPr kumimoji="0" lang="en-US" sz="2400" b="1" i="0" u="none" strike="noStrike" kern="1200" cap="none" spc="0" normalizeH="0" baseline="0" noProof="0" dirty="0" smtClean="0">
              <a:ln w="1905"/>
              <a:gradFill>
                <a:gsLst>
                  <a:gs pos="0">
                    <a:srgbClr val="800000"/>
                  </a:gs>
                  <a:gs pos="77000">
                    <a:srgbClr val="FF000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Museo Sans 500" pitchFamily="50" charset="0"/>
              <a:ea typeface="+mj-ea"/>
              <a:cs typeface="Myriad Pro Semibold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ln w="1905"/>
              <a:gradFill>
                <a:gsLst>
                  <a:gs pos="0">
                    <a:srgbClr val="800000"/>
                  </a:gs>
                  <a:gs pos="77000">
                    <a:srgbClr val="FF0000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 Semibold"/>
              <a:ea typeface="+mj-ea"/>
              <a:cs typeface="Myriad Pro Semibold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66" y="2557422"/>
            <a:ext cx="1874763" cy="18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54755" y="2557422"/>
            <a:ext cx="25808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Museo Sans 500" pitchFamily="50" charset="0"/>
              </a:rPr>
              <a:t>Includes templates for PO, Supplier Contract, Factory Audits, QC guidelines, RFQ and more.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aqf text white.wmf"/>
          <p:cNvPicPr>
            <a:picLocks noChangeAspect="1"/>
          </p:cNvPicPr>
          <p:nvPr/>
        </p:nvPicPr>
        <p:blipFill>
          <a:blip r:embed="rId5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Introduction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347221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914400" lvl="2" indent="0">
              <a:buClr>
                <a:srgbClr val="CC0000"/>
              </a:buClr>
              <a:buNone/>
              <a:defRPr/>
            </a:pPr>
            <a:endParaRPr lang="en-US" altLang="zh-CN" dirty="0"/>
          </a:p>
          <a:p>
            <a:pPr lvl="1">
              <a:buClr>
                <a:srgbClr val="CC0000"/>
              </a:buClr>
              <a:buFontTx/>
              <a:buChar char="•"/>
              <a:defRPr/>
            </a:pPr>
            <a:r>
              <a:rPr lang="en-US" altLang="zh-CN" sz="3200" dirty="0"/>
              <a:t>“Managing Asia sourcing expectations: opportunities and pitfalls”</a:t>
            </a:r>
          </a:p>
          <a:p>
            <a:pPr lvl="2">
              <a:buClr>
                <a:srgbClr val="CC0000"/>
              </a:buClr>
              <a:buFontTx/>
              <a:buChar char="•"/>
              <a:defRPr/>
            </a:pPr>
            <a:r>
              <a:rPr lang="en-US" altLang="zh-CN" dirty="0"/>
              <a:t>Knowing your product</a:t>
            </a:r>
          </a:p>
          <a:p>
            <a:pPr lvl="2">
              <a:buClr>
                <a:srgbClr val="CC0000"/>
              </a:buClr>
              <a:buFontTx/>
              <a:buChar char="•"/>
              <a:defRPr/>
            </a:pPr>
            <a:r>
              <a:rPr lang="en-US" altLang="zh-CN" dirty="0"/>
              <a:t>Knowing the sourcing destinations</a:t>
            </a:r>
          </a:p>
          <a:p>
            <a:pPr lvl="2">
              <a:buClr>
                <a:srgbClr val="CC0000"/>
              </a:buClr>
              <a:buFontTx/>
              <a:buChar char="•"/>
              <a:defRPr/>
            </a:pPr>
            <a:r>
              <a:rPr lang="en-US" altLang="zh-CN" dirty="0"/>
              <a:t>Knowing what types of factory you desire</a:t>
            </a:r>
          </a:p>
          <a:p>
            <a:pPr lvl="2">
              <a:buClr>
                <a:srgbClr val="CC0000"/>
              </a:buClr>
              <a:buFontTx/>
              <a:buChar char="•"/>
              <a:defRPr/>
            </a:pPr>
            <a:r>
              <a:rPr lang="en-US" altLang="zh-CN" dirty="0"/>
              <a:t>Knowing how to find Factories</a:t>
            </a:r>
          </a:p>
          <a:p>
            <a:pPr lvl="2">
              <a:buClr>
                <a:srgbClr val="CC0000"/>
              </a:buClr>
              <a:buFontTx/>
              <a:buChar char="•"/>
              <a:defRPr/>
            </a:pPr>
            <a:endParaRPr lang="en-US" altLang="zh-CN" dirty="0"/>
          </a:p>
          <a:p>
            <a:pPr lvl="1">
              <a:buClr>
                <a:srgbClr val="CC0000"/>
              </a:buClr>
              <a:buFontTx/>
              <a:buChar char="•"/>
              <a:defRPr/>
            </a:pPr>
            <a:r>
              <a:rPr lang="en-US" altLang="zh-CN" sz="3200" dirty="0"/>
              <a:t>“Qualifying suppliers &amp; communications”</a:t>
            </a:r>
          </a:p>
          <a:p>
            <a:pPr lvl="2">
              <a:buClr>
                <a:srgbClr val="CC0000"/>
              </a:buClr>
              <a:buFontTx/>
              <a:buChar char="•"/>
              <a:defRPr/>
            </a:pPr>
            <a:r>
              <a:rPr lang="en-US" altLang="zh-CN" dirty="0"/>
              <a:t>Ensuring Quality production and safe suppliers</a:t>
            </a:r>
          </a:p>
          <a:p>
            <a:pPr lvl="2">
              <a:buClr>
                <a:srgbClr val="CC0000"/>
              </a:buClr>
              <a:buFontTx/>
              <a:buChar char="•"/>
              <a:defRPr/>
            </a:pPr>
            <a:r>
              <a:rPr lang="en-US" altLang="zh-CN" dirty="0"/>
              <a:t>Ensuring fruitful and safe negotiation and payment terms</a:t>
            </a:r>
          </a:p>
          <a:p>
            <a:pPr lvl="2">
              <a:buClr>
                <a:srgbClr val="CC0000"/>
              </a:buClr>
              <a:buFontTx/>
              <a:buChar char="•"/>
              <a:defRPr/>
            </a:pPr>
            <a:endParaRPr lang="en-US" altLang="zh-CN" dirty="0"/>
          </a:p>
          <a:p>
            <a:pPr lvl="1">
              <a:buClr>
                <a:srgbClr val="CC0000"/>
              </a:buClr>
              <a:buFontTx/>
              <a:buChar char="•"/>
              <a:defRPr/>
            </a:pPr>
            <a:r>
              <a:rPr lang="en-US" altLang="zh-CN" sz="3200" dirty="0"/>
              <a:t>5 Common Mistakes</a:t>
            </a:r>
            <a:endParaRPr lang="en-US" altLang="zh-CN" sz="3200" b="1" dirty="0"/>
          </a:p>
          <a:p>
            <a:pPr lvl="1">
              <a:buClr>
                <a:srgbClr val="CC0000"/>
              </a:buClr>
              <a:buFontTx/>
              <a:buChar char="•"/>
              <a:defRPr/>
            </a:pPr>
            <a:endParaRPr lang="en-US" altLang="zh-CN" sz="3200" b="1" dirty="0"/>
          </a:p>
          <a:p>
            <a:pPr lvl="1">
              <a:buClr>
                <a:srgbClr val="CC0000"/>
              </a:buClr>
              <a:buFontTx/>
              <a:buChar char="•"/>
              <a:defRPr/>
            </a:pPr>
            <a:r>
              <a:rPr lang="en-US" altLang="zh-CN" sz="3200" b="1" dirty="0"/>
              <a:t>Q&amp;A  </a:t>
            </a:r>
            <a:endParaRPr lang="en-US" dirty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Introduction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419753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need to 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What product? </a:t>
            </a:r>
          </a:p>
          <a:p>
            <a:r>
              <a:rPr lang="en-US" dirty="0" smtClean="0"/>
              <a:t>How to procure this product?</a:t>
            </a:r>
          </a:p>
          <a:p>
            <a:r>
              <a:rPr lang="en-US" dirty="0" smtClean="0"/>
              <a:t>Where to procure this product?</a:t>
            </a:r>
          </a:p>
          <a:p>
            <a:r>
              <a:rPr lang="en-US" dirty="0" smtClean="0"/>
              <a:t>How to ensure quality production? </a:t>
            </a:r>
          </a:p>
          <a:p>
            <a:r>
              <a:rPr lang="en-US" dirty="0" smtClean="0"/>
              <a:t>How to ensure you are not being scammed?</a:t>
            </a:r>
          </a:p>
          <a:p>
            <a:r>
              <a:rPr lang="en-US" dirty="0" smtClean="0"/>
              <a:t>What kind of agreement to sign? </a:t>
            </a:r>
          </a:p>
          <a:p>
            <a:r>
              <a:rPr lang="en-US" dirty="0" smtClean="0"/>
              <a:t>How to pay your supplier?</a:t>
            </a:r>
          </a:p>
          <a:p>
            <a:r>
              <a:rPr lang="en-US" dirty="0" smtClean="0"/>
              <a:t>How will you ship your goods? </a:t>
            </a:r>
          </a:p>
          <a:p>
            <a:r>
              <a:rPr lang="en-US" dirty="0" smtClean="0"/>
              <a:t>How will you warehouse?</a:t>
            </a:r>
          </a:p>
          <a:p>
            <a:r>
              <a:rPr lang="en-US" dirty="0" smtClean="0"/>
              <a:t>Who will distribute?</a:t>
            </a:r>
          </a:p>
          <a:p>
            <a:r>
              <a:rPr lang="en-US" dirty="0" smtClean="0"/>
              <a:t>What are the applicable import duties?</a:t>
            </a:r>
          </a:p>
          <a:p>
            <a:r>
              <a:rPr lang="en-US" dirty="0" smtClean="0"/>
              <a:t>What are the regulations? </a:t>
            </a:r>
          </a:p>
          <a:p>
            <a:r>
              <a:rPr lang="en-US" dirty="0" smtClean="0"/>
              <a:t>Etc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Introduction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75184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94034" y="1883229"/>
            <a:ext cx="7887956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 smtClean="0">
                <a:solidFill>
                  <a:schemeClr val="tx1"/>
                </a:solidFill>
                <a:latin typeface="Museo Sans 500" pitchFamily="50" charset="0"/>
              </a:rPr>
              <a:t>No need to spend a lot of time on cultural differences </a:t>
            </a:r>
          </a:p>
          <a:p>
            <a:pPr algn="l"/>
            <a:endParaRPr lang="en-US" altLang="zh-CN" sz="1800" dirty="0" smtClean="0">
              <a:solidFill>
                <a:schemeClr val="tx1"/>
              </a:solidFill>
              <a:latin typeface="Museo Sans 500" pitchFamily="50" charset="0"/>
            </a:endParaRPr>
          </a:p>
          <a:p>
            <a:pPr algn="l"/>
            <a:r>
              <a:rPr lang="en-US" altLang="zh-CN" sz="1800" i="1" dirty="0" smtClean="0">
                <a:solidFill>
                  <a:schemeClr val="tx1"/>
                </a:solidFill>
                <a:latin typeface="Museo Sans 500" pitchFamily="50" charset="0"/>
              </a:rPr>
              <a:t>Generally speaking, open to international business practices, your cultural understanding is not a pre-requisite. </a:t>
            </a:r>
          </a:p>
          <a:p>
            <a:pPr algn="l"/>
            <a:endParaRPr lang="en-US" altLang="zh-CN" sz="1800" dirty="0" smtClean="0">
              <a:solidFill>
                <a:schemeClr val="tx1"/>
              </a:solidFill>
              <a:latin typeface="Museo Sans 500" pitchFamily="50" charset="0"/>
            </a:endParaRPr>
          </a:p>
          <a:p>
            <a:pPr algn="l"/>
            <a:r>
              <a:rPr lang="en-US" altLang="zh-CN" sz="1800" dirty="0" smtClean="0">
                <a:solidFill>
                  <a:schemeClr val="tx1"/>
                </a:solidFill>
                <a:latin typeface="Museo Sans 500" pitchFamily="50" charset="0"/>
              </a:rPr>
              <a:t>Business First</a:t>
            </a:r>
          </a:p>
          <a:p>
            <a:pPr algn="l"/>
            <a:r>
              <a:rPr lang="en-US" altLang="zh-CN" sz="1800" dirty="0" smtClean="0">
                <a:solidFill>
                  <a:schemeClr val="tx1"/>
                </a:solidFill>
                <a:latin typeface="Museo Sans 500" pitchFamily="50" charset="0"/>
              </a:rPr>
              <a:t>Little language goes a long way</a:t>
            </a:r>
          </a:p>
          <a:p>
            <a:pPr algn="l"/>
            <a:endParaRPr lang="en-US" altLang="zh-CN" sz="1800" dirty="0" smtClean="0">
              <a:solidFill>
                <a:schemeClr val="tx1"/>
              </a:solidFill>
              <a:latin typeface="Museo Sans 500" pitchFamily="50" charset="0"/>
            </a:endParaRPr>
          </a:p>
          <a:p>
            <a:pPr algn="l"/>
            <a:r>
              <a:rPr lang="en-US" altLang="zh-CN" sz="1800" dirty="0" smtClean="0">
                <a:solidFill>
                  <a:schemeClr val="tx1"/>
                </a:solidFill>
                <a:latin typeface="Museo Sans 500" pitchFamily="50" charset="0"/>
              </a:rPr>
              <a:t>Very forgiving of cultural mistakes</a:t>
            </a:r>
          </a:p>
          <a:p>
            <a:pPr algn="l"/>
            <a:endParaRPr lang="en-US" altLang="zh-CN" sz="1800" dirty="0" smtClean="0">
              <a:latin typeface="Museo Sans 500" pitchFamily="50" charset="0"/>
            </a:endParaRPr>
          </a:p>
          <a:p>
            <a:pPr algn="r"/>
            <a:r>
              <a:rPr lang="en-US" altLang="zh-CN" sz="1800" dirty="0" smtClean="0">
                <a:solidFill>
                  <a:schemeClr val="tx1"/>
                </a:solidFill>
                <a:latin typeface="Museo Sans 500" pitchFamily="50" charset="0"/>
              </a:rPr>
              <a:t>…</a:t>
            </a:r>
            <a:r>
              <a:rPr lang="en-US" altLang="zh-CN" sz="1800" b="1" dirty="0" smtClean="0">
                <a:solidFill>
                  <a:schemeClr val="tx1"/>
                </a:solidFill>
                <a:latin typeface="Museo Sans 500" pitchFamily="50" charset="0"/>
              </a:rPr>
              <a:t>But there are a few things to be aware of in terms of types of suppliers, QC </a:t>
            </a:r>
            <a:r>
              <a:rPr lang="en-US" altLang="zh-CN" sz="1800" b="1" dirty="0" err="1" smtClean="0">
                <a:solidFill>
                  <a:schemeClr val="tx1"/>
                </a:solidFill>
                <a:latin typeface="Museo Sans 500" pitchFamily="50" charset="0"/>
              </a:rPr>
              <a:t>etc</a:t>
            </a:r>
            <a:endParaRPr lang="en-US" altLang="zh-CN" sz="1800" b="1" dirty="0">
              <a:solidFill>
                <a:schemeClr val="tx1"/>
              </a:solidFill>
              <a:latin typeface="Museo Sans 500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you don’t need to think (too much) about…</a:t>
            </a:r>
            <a:endParaRPr lang="en-US" sz="4000" dirty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Introduction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396714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product?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a plan</a:t>
            </a:r>
          </a:p>
          <a:p>
            <a:r>
              <a:rPr lang="en-US" dirty="0" smtClean="0"/>
              <a:t>KNOW your product</a:t>
            </a:r>
          </a:p>
          <a:p>
            <a:pPr lvl="1"/>
            <a:r>
              <a:rPr lang="en-US" dirty="0" smtClean="0"/>
              <a:t>Practical to import? </a:t>
            </a:r>
          </a:p>
          <a:p>
            <a:pPr lvl="1"/>
            <a:r>
              <a:rPr lang="en-US" dirty="0" smtClean="0"/>
              <a:t>Easily designed/ explained to a factory? </a:t>
            </a:r>
          </a:p>
          <a:p>
            <a:r>
              <a:rPr lang="en-US" dirty="0" smtClean="0"/>
              <a:t>Know regulations in your country</a:t>
            </a:r>
          </a:p>
          <a:p>
            <a:r>
              <a:rPr lang="en-US" dirty="0" smtClean="0"/>
              <a:t>Know testing requirements</a:t>
            </a:r>
          </a:p>
          <a:p>
            <a:r>
              <a:rPr lang="en-US" dirty="0" smtClean="0"/>
              <a:t>Be the Expert!</a:t>
            </a:r>
          </a:p>
          <a:p>
            <a:pPr lvl="1"/>
            <a:r>
              <a:rPr lang="en-US" dirty="0" smtClean="0"/>
              <a:t>Reliance on factory</a:t>
            </a:r>
          </a:p>
          <a:p>
            <a:pPr lvl="1"/>
            <a:r>
              <a:rPr lang="en-US" dirty="0" smtClean="0"/>
              <a:t>Research</a:t>
            </a:r>
          </a:p>
          <a:p>
            <a:endParaRPr lang="en-US" dirty="0"/>
          </a:p>
        </p:txBody>
      </p:sp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Introduction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329631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procure this product?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53" y="1600199"/>
            <a:ext cx="4258111" cy="391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qf text white.wmf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6" y="6421762"/>
            <a:ext cx="5517108" cy="377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400" y="6237096"/>
            <a:ext cx="295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rPr>
              <a:t>Finding a Source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Museo Sans 100"/>
              <a:cs typeface="Museo Sans 100"/>
            </a:endParaRPr>
          </a:p>
        </p:txBody>
      </p:sp>
    </p:spTree>
    <p:extLst>
      <p:ext uri="{BB962C8B-B14F-4D97-AF65-F5344CB8AC3E}">
        <p14:creationId xmlns:p14="http://schemas.microsoft.com/office/powerpoint/2010/main" val="14847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8426</TotalTime>
  <Words>1601</Words>
  <Application>Microsoft Macintosh PowerPoint</Application>
  <PresentationFormat>On-screen Show (4:3)</PresentationFormat>
  <Paragraphs>407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HOW TO SOURCE FROM ASIA </vt:lpstr>
      <vt:lpstr>Asia Quality Focus</vt:lpstr>
      <vt:lpstr>PowerPoint Presentation</vt:lpstr>
      <vt:lpstr>PowerPoint Presentation</vt:lpstr>
      <vt:lpstr>Rundown</vt:lpstr>
      <vt:lpstr>What you need to think about…</vt:lpstr>
      <vt:lpstr>What you don’t need to think (too much) about…</vt:lpstr>
      <vt:lpstr>What product?</vt:lpstr>
      <vt:lpstr>Where to procure this product? </vt:lpstr>
      <vt:lpstr>China &amp; Taiwan</vt:lpstr>
      <vt:lpstr>…Western China</vt:lpstr>
      <vt:lpstr>India</vt:lpstr>
      <vt:lpstr>Bangladesh &amp; Pakistan</vt:lpstr>
      <vt:lpstr>Southeast Asia</vt:lpstr>
      <vt:lpstr>PowerPoint Presentation</vt:lpstr>
      <vt:lpstr>How to find a supplier?</vt:lpstr>
      <vt:lpstr>Trade shows</vt:lpstr>
      <vt:lpstr>Trade show tip:  Prepare supplier checklist</vt:lpstr>
      <vt:lpstr>Online?</vt:lpstr>
      <vt:lpstr>Risks</vt:lpstr>
      <vt:lpstr>Risks</vt:lpstr>
      <vt:lpstr>Trading Companies and Middlemen</vt:lpstr>
      <vt:lpstr>Hand bags? Car parts? Computers? </vt:lpstr>
      <vt:lpstr>How to qualify a supplier?</vt:lpstr>
      <vt:lpstr>PowerPoint Presentation</vt:lpstr>
      <vt:lpstr>Factory Audit</vt:lpstr>
      <vt:lpstr>Product Inspections</vt:lpstr>
      <vt:lpstr>PowerPoint Presentation</vt:lpstr>
      <vt:lpstr>General Negotiation Tips</vt:lpstr>
      <vt:lpstr>Contracts and Payment</vt:lpstr>
      <vt:lpstr>5 Common Mistakes that importers make?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960DOTS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DBF</dc:creator>
  <cp:lastModifiedBy>David Fisher</cp:lastModifiedBy>
  <cp:revision>41</cp:revision>
  <dcterms:created xsi:type="dcterms:W3CDTF">2012-11-09T13:12:52Z</dcterms:created>
  <dcterms:modified xsi:type="dcterms:W3CDTF">2012-11-20T07:13:11Z</dcterms:modified>
</cp:coreProperties>
</file>